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8" r:id="rId3"/>
    <p:sldId id="362" r:id="rId4"/>
    <p:sldId id="363" r:id="rId5"/>
    <p:sldId id="364" r:id="rId6"/>
    <p:sldId id="361" r:id="rId7"/>
    <p:sldId id="359" r:id="rId8"/>
    <p:sldId id="360" r:id="rId9"/>
    <p:sldId id="347" r:id="rId10"/>
    <p:sldId id="365" r:id="rId11"/>
    <p:sldId id="358" r:id="rId12"/>
    <p:sldId id="343" r:id="rId13"/>
    <p:sldId id="344" r:id="rId14"/>
    <p:sldId id="345" r:id="rId15"/>
    <p:sldId id="353" r:id="rId16"/>
    <p:sldId id="351" r:id="rId17"/>
    <p:sldId id="352" r:id="rId18"/>
    <p:sldId id="350" r:id="rId19"/>
    <p:sldId id="354" r:id="rId20"/>
    <p:sldId id="349" r:id="rId21"/>
    <p:sldId id="355" r:id="rId22"/>
    <p:sldId id="356" r:id="rId23"/>
    <p:sldId id="3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diello Matteo" initials="GM" lastIdx="2" clrIdx="0">
    <p:extLst>
      <p:ext uri="{19B8F6BF-5375-455C-9EA6-DF929625EA0E}">
        <p15:presenceInfo xmlns:p15="http://schemas.microsoft.com/office/powerpoint/2012/main" userId="Gaudiello Matteo" providerId="None"/>
      </p:ext>
    </p:extLst>
  </p:cmAuthor>
  <p:cmAuthor id="2" name="Diani, Mario" initials="DM" lastIdx="1" clrIdx="1">
    <p:extLst>
      <p:ext uri="{19B8F6BF-5375-455C-9EA6-DF929625EA0E}">
        <p15:presenceInfo xmlns:p15="http://schemas.microsoft.com/office/powerpoint/2012/main" userId="S-1-5-21-343818398-764733703-1708537768-13532" providerId="AD"/>
      </p:ext>
    </p:extLst>
  </p:cmAuthor>
  <p:cmAuthor id="3" name="Sacchetti, Silvia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48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A45F8-85A7-2A4F-BC3D-35F4651DD059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</dgm:pt>
    <dgm:pt modelId="{3854EB10-C23B-E44E-ABC2-1F5D4CF054AA}">
      <dgm:prSet phldrT="[Testo]" custT="1"/>
      <dgm:spPr>
        <a:solidFill>
          <a:srgbClr val="DEEBF7"/>
        </a:solidFill>
        <a:ln>
          <a:solidFill>
            <a:schemeClr val="accent1"/>
          </a:solidFill>
        </a:ln>
      </dgm:spPr>
      <dgm:t>
        <a:bodyPr/>
        <a:lstStyle/>
        <a:p>
          <a:pPr marL="0" indent="0" algn="l" defTabSz="914400" rtl="0" eaLnBrk="1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800" b="0" i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L’idea di vitalità</a:t>
          </a:r>
        </a:p>
        <a:p>
          <a:pPr marL="0" indent="0" algn="l" defTabSz="914400" rtl="0" eaLnBrk="1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800" b="0" i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Costruzione del progetto e della rete di partner</a:t>
          </a:r>
        </a:p>
      </dgm:t>
    </dgm:pt>
    <dgm:pt modelId="{3D028E91-6B88-4842-B9DD-66C4B1C67980}" type="parTrans" cxnId="{44117C98-A766-404F-8C10-1CC86BDA9E0F}">
      <dgm:prSet/>
      <dgm:spPr/>
      <dgm:t>
        <a:bodyPr/>
        <a:lstStyle/>
        <a:p>
          <a:endParaRPr lang="it-IT"/>
        </a:p>
      </dgm:t>
    </dgm:pt>
    <dgm:pt modelId="{5EB054C1-A7C0-654D-BFB6-475AC04B4838}" type="sibTrans" cxnId="{44117C98-A766-404F-8C10-1CC86BDA9E0F}">
      <dgm:prSet/>
      <dgm:spPr>
        <a:solidFill>
          <a:srgbClr val="4472C4">
            <a:alpha val="90000"/>
          </a:srgbClr>
        </a:solidFill>
      </dgm:spPr>
      <dgm:t>
        <a:bodyPr/>
        <a:lstStyle/>
        <a:p>
          <a:endParaRPr lang="it-IT" dirty="0"/>
        </a:p>
      </dgm:t>
    </dgm:pt>
    <dgm:pt modelId="{B701E568-BF54-2C4D-B8EB-0DDEFFA51092}">
      <dgm:prSet phldrT="[Testo]" custT="1"/>
      <dgm:spPr>
        <a:solidFill>
          <a:srgbClr val="DEEBF7"/>
        </a:solidFill>
        <a:ln>
          <a:solidFill>
            <a:srgbClr val="4472C4"/>
          </a:solidFill>
        </a:ln>
      </dgm:spPr>
      <dgm:t>
        <a:bodyPr/>
        <a:lstStyle/>
        <a:p>
          <a:pPr marL="0" indent="0" algn="l" defTabSz="914400" rtl="0" eaLnBrk="1" latinLnBrk="0" hangingPunct="1">
            <a:lnSpc>
              <a:spcPct val="70000"/>
            </a:lnSpc>
            <a:buFont typeface="Arial" panose="020B0604020202020204" pitchFamily="34" charset="0"/>
            <a:buNone/>
          </a:pPr>
          <a:r>
            <a:rPr lang="it-IT" sz="18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Raccolta</a:t>
          </a:r>
          <a:r>
            <a:rPr lang="it-IT" sz="1800" b="0" i="0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 di dati secondari – siti web delle scuole e degli insegnanti, piattaforme musicali</a:t>
          </a:r>
        </a:p>
      </dgm:t>
    </dgm:pt>
    <dgm:pt modelId="{9641FDEF-A712-7B41-A7F7-787E40FB52A6}" type="parTrans" cxnId="{E97137D6-1E19-114F-857F-78D8F720A49E}">
      <dgm:prSet/>
      <dgm:spPr/>
      <dgm:t>
        <a:bodyPr/>
        <a:lstStyle/>
        <a:p>
          <a:endParaRPr lang="it-IT"/>
        </a:p>
      </dgm:t>
    </dgm:pt>
    <dgm:pt modelId="{F47600B9-B308-BA4B-A14E-FEAC004B560B}" type="sibTrans" cxnId="{E97137D6-1E19-114F-857F-78D8F720A49E}">
      <dgm:prSet/>
      <dgm:spPr>
        <a:solidFill>
          <a:srgbClr val="4472C4">
            <a:alpha val="90000"/>
          </a:srgbClr>
        </a:solidFill>
      </dgm:spPr>
      <dgm:t>
        <a:bodyPr/>
        <a:lstStyle/>
        <a:p>
          <a:endParaRPr lang="it-IT" dirty="0"/>
        </a:p>
      </dgm:t>
    </dgm:pt>
    <dgm:pt modelId="{F64C5694-4397-A640-8401-3D62D5966085}">
      <dgm:prSet phldrT="[Testo]" custT="1"/>
      <dgm:spPr>
        <a:solidFill>
          <a:srgbClr val="FFFF00"/>
        </a:solidFill>
        <a:ln>
          <a:solidFill>
            <a:srgbClr val="4472C4"/>
          </a:solidFill>
        </a:ln>
      </dgm:spPr>
      <dgm:t>
        <a:bodyPr/>
        <a:lstStyle/>
        <a:p>
          <a:pPr algn="ctr"/>
          <a:r>
            <a:rPr lang="it-IT" sz="18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Sviluppo degli strumenti di rilevazione:</a:t>
          </a:r>
        </a:p>
        <a:p>
          <a:pPr algn="ctr"/>
          <a:r>
            <a:rPr lang="it-IT" sz="18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Scheda organizzativa, Interviste, Questionario insegnanti, Questionario allievi,  (questionario famiglie)</a:t>
          </a:r>
        </a:p>
      </dgm:t>
    </dgm:pt>
    <dgm:pt modelId="{0B9F3599-7C48-D54B-8950-D12102D2B256}" type="parTrans" cxnId="{F0456A0F-04A8-A348-B972-3BD3EA15B328}">
      <dgm:prSet/>
      <dgm:spPr/>
      <dgm:t>
        <a:bodyPr/>
        <a:lstStyle/>
        <a:p>
          <a:endParaRPr lang="it-IT"/>
        </a:p>
      </dgm:t>
    </dgm:pt>
    <dgm:pt modelId="{2B8B78AD-0337-B74B-B1FE-A43C7D260D8E}" type="sibTrans" cxnId="{F0456A0F-04A8-A348-B972-3BD3EA15B328}">
      <dgm:prSet/>
      <dgm:spPr/>
      <dgm:t>
        <a:bodyPr/>
        <a:lstStyle/>
        <a:p>
          <a:endParaRPr lang="it-IT"/>
        </a:p>
      </dgm:t>
    </dgm:pt>
    <dgm:pt modelId="{29FF7DDF-711B-3842-BA09-DBFF181C9FFF}">
      <dgm:prSet phldrT="[Testo]" custT="1"/>
      <dgm:spPr>
        <a:solidFill>
          <a:srgbClr val="DEEBF7"/>
        </a:solidFill>
        <a:ln>
          <a:solidFill>
            <a:srgbClr val="4472C4"/>
          </a:solidFill>
        </a:ln>
      </dgm:spPr>
      <dgm:t>
        <a:bodyPr/>
        <a:lstStyle/>
        <a:p>
          <a:pPr marL="0" indent="0" algn="l" defTabSz="914400" rtl="0" eaLnBrk="1" latinLnBrk="0" hangingPunct="1">
            <a:lnSpc>
              <a:spcPct val="70000"/>
            </a:lnSpc>
            <a:buFont typeface="Arial" panose="020B0604020202020204" pitchFamily="34" charset="0"/>
            <a:buNone/>
          </a:pPr>
          <a:r>
            <a:rPr lang="it-IT" sz="1800" b="0" i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Analisi dei dati secondari</a:t>
          </a:r>
          <a:endParaRPr lang="it-IT" sz="1800" b="0" i="0" kern="1200" dirty="0">
            <a:solidFill>
              <a:schemeClr val="tx1">
                <a:lumMod val="85000"/>
                <a:lumOff val="15000"/>
              </a:schemeClr>
            </a:solidFill>
            <a:latin typeface="Avenir LT Std 35 Light" panose="020B0402020203020204" pitchFamily="34" charset="0"/>
            <a:ea typeface="+mn-ea"/>
            <a:cs typeface="+mn-cs"/>
          </a:endParaRPr>
        </a:p>
      </dgm:t>
    </dgm:pt>
    <dgm:pt modelId="{AB97F1EF-28C4-F24C-A6B1-3CD2D70AF5FC}" type="parTrans" cxnId="{72484B39-6FD8-6D41-BD48-4476A6344D8A}">
      <dgm:prSet/>
      <dgm:spPr/>
      <dgm:t>
        <a:bodyPr/>
        <a:lstStyle/>
        <a:p>
          <a:endParaRPr lang="it-IT"/>
        </a:p>
      </dgm:t>
    </dgm:pt>
    <dgm:pt modelId="{93EC8A20-624E-CB42-82DA-F39AB9226B25}" type="sibTrans" cxnId="{72484B39-6FD8-6D41-BD48-4476A6344D8A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it-IT" dirty="0"/>
        </a:p>
      </dgm:t>
    </dgm:pt>
    <dgm:pt modelId="{4EE9DCF8-885C-D249-B349-4D96EBECC894}">
      <dgm:prSet phldrT="[Testo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marL="0" indent="0" algn="l" defTabSz="914400" rtl="0" eaLnBrk="1" latinLnBrk="0" hangingPunct="1">
            <a:lnSpc>
              <a:spcPct val="70000"/>
            </a:lnSpc>
            <a:buFont typeface="Arial" panose="020B0604020202020204" pitchFamily="34" charset="0"/>
            <a:buNone/>
          </a:pPr>
          <a:r>
            <a:rPr lang="it-IT" sz="1800" b="0" i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Mappatura delle scuole e degli attori fuori sistema</a:t>
          </a:r>
          <a:endParaRPr lang="it-IT" sz="1800" b="0" i="0" kern="1200" dirty="0">
            <a:solidFill>
              <a:schemeClr val="tx1">
                <a:lumMod val="85000"/>
                <a:lumOff val="15000"/>
              </a:schemeClr>
            </a:solidFill>
            <a:latin typeface="Avenir LT Std 35 Light" panose="020B0402020203020204" pitchFamily="34" charset="0"/>
            <a:ea typeface="+mn-ea"/>
            <a:cs typeface="+mn-cs"/>
          </a:endParaRPr>
        </a:p>
      </dgm:t>
    </dgm:pt>
    <dgm:pt modelId="{9AC99C46-1702-BA40-829C-A2925BDC9092}" type="parTrans" cxnId="{60865DAC-A643-DF4C-A270-F248C1D16C93}">
      <dgm:prSet/>
      <dgm:spPr/>
      <dgm:t>
        <a:bodyPr/>
        <a:lstStyle/>
        <a:p>
          <a:endParaRPr lang="it-IT"/>
        </a:p>
      </dgm:t>
    </dgm:pt>
    <dgm:pt modelId="{DAC9BB73-BBE6-464A-9C42-861987D3EA7D}" type="sibTrans" cxnId="{60865DAC-A643-DF4C-A270-F248C1D16C93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it-IT" dirty="0"/>
        </a:p>
      </dgm:t>
    </dgm:pt>
    <dgm:pt modelId="{D0D4F0FB-0A33-F643-9B48-681FE3D6FAF1}" type="pres">
      <dgm:prSet presAssocID="{236A45F8-85A7-2A4F-BC3D-35F4651DD059}" presName="outerComposite" presStyleCnt="0">
        <dgm:presLayoutVars>
          <dgm:chMax val="5"/>
          <dgm:dir/>
          <dgm:resizeHandles val="exact"/>
        </dgm:presLayoutVars>
      </dgm:prSet>
      <dgm:spPr/>
    </dgm:pt>
    <dgm:pt modelId="{2EFD0BF9-2704-554E-BECE-B01DA874EFA3}" type="pres">
      <dgm:prSet presAssocID="{236A45F8-85A7-2A4F-BC3D-35F4651DD059}" presName="dummyMaxCanvas" presStyleCnt="0">
        <dgm:presLayoutVars/>
      </dgm:prSet>
      <dgm:spPr/>
    </dgm:pt>
    <dgm:pt modelId="{AE4F6BF4-FAFB-D04A-A49F-5240A519313D}" type="pres">
      <dgm:prSet presAssocID="{236A45F8-85A7-2A4F-BC3D-35F4651DD059}" presName="FiveNodes_1" presStyleLbl="node1" presStyleIdx="0" presStyleCnt="5">
        <dgm:presLayoutVars>
          <dgm:bulletEnabled val="1"/>
        </dgm:presLayoutVars>
      </dgm:prSet>
      <dgm:spPr/>
    </dgm:pt>
    <dgm:pt modelId="{C223FBB0-6DDC-5745-ABBF-FD9BBDC1F54F}" type="pres">
      <dgm:prSet presAssocID="{236A45F8-85A7-2A4F-BC3D-35F4651DD059}" presName="FiveNodes_2" presStyleLbl="node1" presStyleIdx="1" presStyleCnt="5" custScaleX="97157" custScaleY="72148" custLinFactNeighborX="-3082">
        <dgm:presLayoutVars>
          <dgm:bulletEnabled val="1"/>
        </dgm:presLayoutVars>
      </dgm:prSet>
      <dgm:spPr/>
    </dgm:pt>
    <dgm:pt modelId="{3C0FBCD4-9276-3349-BAAB-86A09BB45C06}" type="pres">
      <dgm:prSet presAssocID="{236A45F8-85A7-2A4F-BC3D-35F4651DD059}" presName="FiveNodes_3" presStyleLbl="node1" presStyleIdx="2" presStyleCnt="5" custScaleX="103166" custScaleY="122668">
        <dgm:presLayoutVars>
          <dgm:bulletEnabled val="1"/>
        </dgm:presLayoutVars>
      </dgm:prSet>
      <dgm:spPr/>
    </dgm:pt>
    <dgm:pt modelId="{22FC18DF-8757-8244-B525-C5BF8599559B}" type="pres">
      <dgm:prSet presAssocID="{236A45F8-85A7-2A4F-BC3D-35F4651DD059}" presName="FiveNodes_4" presStyleLbl="node1" presStyleIdx="3" presStyleCnt="5" custScaleX="98772" custScaleY="103230" custLinFactNeighborY="11537">
        <dgm:presLayoutVars>
          <dgm:bulletEnabled val="1"/>
        </dgm:presLayoutVars>
      </dgm:prSet>
      <dgm:spPr/>
    </dgm:pt>
    <dgm:pt modelId="{FE3D3011-3BAD-8F48-ACD3-E913F3F4F2E3}" type="pres">
      <dgm:prSet presAssocID="{236A45F8-85A7-2A4F-BC3D-35F4651DD059}" presName="FiveNodes_5" presStyleLbl="node1" presStyleIdx="4" presStyleCnt="5" custScaleX="129870" custScaleY="90679" custLinFactNeighborX="0" custLinFactNeighborY="0">
        <dgm:presLayoutVars>
          <dgm:bulletEnabled val="1"/>
        </dgm:presLayoutVars>
      </dgm:prSet>
      <dgm:spPr/>
    </dgm:pt>
    <dgm:pt modelId="{27124599-8C93-D843-82C3-5080A471EF2D}" type="pres">
      <dgm:prSet presAssocID="{236A45F8-85A7-2A4F-BC3D-35F4651DD059}" presName="FiveConn_1-2" presStyleLbl="fgAccFollowNode1" presStyleIdx="0" presStyleCnt="4">
        <dgm:presLayoutVars>
          <dgm:bulletEnabled val="1"/>
        </dgm:presLayoutVars>
      </dgm:prSet>
      <dgm:spPr/>
    </dgm:pt>
    <dgm:pt modelId="{CB670765-E9A0-C04F-9947-C0D473450C82}" type="pres">
      <dgm:prSet presAssocID="{236A45F8-85A7-2A4F-BC3D-35F4651DD059}" presName="FiveConn_2-3" presStyleLbl="fgAccFollowNode1" presStyleIdx="1" presStyleCnt="4" custScaleX="91533" custScaleY="100000">
        <dgm:presLayoutVars>
          <dgm:bulletEnabled val="1"/>
        </dgm:presLayoutVars>
      </dgm:prSet>
      <dgm:spPr/>
    </dgm:pt>
    <dgm:pt modelId="{CDCE2A51-55B6-504D-B8DE-57159D4C8647}" type="pres">
      <dgm:prSet presAssocID="{236A45F8-85A7-2A4F-BC3D-35F4651DD059}" presName="FiveConn_3-4" presStyleLbl="fgAccFollowNode1" presStyleIdx="2" presStyleCnt="4">
        <dgm:presLayoutVars>
          <dgm:bulletEnabled val="1"/>
        </dgm:presLayoutVars>
      </dgm:prSet>
      <dgm:spPr/>
    </dgm:pt>
    <dgm:pt modelId="{D583A5C6-A69D-6B43-834B-15E1529D2C25}" type="pres">
      <dgm:prSet presAssocID="{236A45F8-85A7-2A4F-BC3D-35F4651DD059}" presName="FiveConn_4-5" presStyleLbl="fgAccFollowNode1" presStyleIdx="3" presStyleCnt="4">
        <dgm:presLayoutVars>
          <dgm:bulletEnabled val="1"/>
        </dgm:presLayoutVars>
      </dgm:prSet>
      <dgm:spPr/>
    </dgm:pt>
    <dgm:pt modelId="{8974B592-D9B5-1940-96C4-B36F0817D667}" type="pres">
      <dgm:prSet presAssocID="{236A45F8-85A7-2A4F-BC3D-35F4651DD059}" presName="FiveNodes_1_text" presStyleLbl="node1" presStyleIdx="4" presStyleCnt="5">
        <dgm:presLayoutVars>
          <dgm:bulletEnabled val="1"/>
        </dgm:presLayoutVars>
      </dgm:prSet>
      <dgm:spPr/>
    </dgm:pt>
    <dgm:pt modelId="{6D02716F-B62F-1748-A64C-DE4837C51A2E}" type="pres">
      <dgm:prSet presAssocID="{236A45F8-85A7-2A4F-BC3D-35F4651DD059}" presName="FiveNodes_2_text" presStyleLbl="node1" presStyleIdx="4" presStyleCnt="5">
        <dgm:presLayoutVars>
          <dgm:bulletEnabled val="1"/>
        </dgm:presLayoutVars>
      </dgm:prSet>
      <dgm:spPr/>
    </dgm:pt>
    <dgm:pt modelId="{5DB1536F-D339-7749-903A-5E930C80B742}" type="pres">
      <dgm:prSet presAssocID="{236A45F8-85A7-2A4F-BC3D-35F4651DD059}" presName="FiveNodes_3_text" presStyleLbl="node1" presStyleIdx="4" presStyleCnt="5">
        <dgm:presLayoutVars>
          <dgm:bulletEnabled val="1"/>
        </dgm:presLayoutVars>
      </dgm:prSet>
      <dgm:spPr/>
    </dgm:pt>
    <dgm:pt modelId="{74554C3D-6AE6-074B-803B-61D82BC94085}" type="pres">
      <dgm:prSet presAssocID="{236A45F8-85A7-2A4F-BC3D-35F4651DD059}" presName="FiveNodes_4_text" presStyleLbl="node1" presStyleIdx="4" presStyleCnt="5">
        <dgm:presLayoutVars>
          <dgm:bulletEnabled val="1"/>
        </dgm:presLayoutVars>
      </dgm:prSet>
      <dgm:spPr/>
    </dgm:pt>
    <dgm:pt modelId="{3834CB75-651C-AB48-8C4E-8A8B35C9B33D}" type="pres">
      <dgm:prSet presAssocID="{236A45F8-85A7-2A4F-BC3D-35F4651DD05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0456A0F-04A8-A348-B972-3BD3EA15B328}" srcId="{236A45F8-85A7-2A4F-BC3D-35F4651DD059}" destId="{F64C5694-4397-A640-8401-3D62D5966085}" srcOrd="4" destOrd="0" parTransId="{0B9F3599-7C48-D54B-8950-D12102D2B256}" sibTransId="{2B8B78AD-0337-B74B-B1FE-A43C7D260D8E}"/>
    <dgm:cxn modelId="{E6B42010-4A64-1B42-B4BB-9C88189B0217}" type="presOf" srcId="{F64C5694-4397-A640-8401-3D62D5966085}" destId="{FE3D3011-3BAD-8F48-ACD3-E913F3F4F2E3}" srcOrd="0" destOrd="0" presId="urn:microsoft.com/office/officeart/2005/8/layout/vProcess5"/>
    <dgm:cxn modelId="{60042D13-A249-944F-81A6-7C2E49A496A0}" type="presOf" srcId="{3854EB10-C23B-E44E-ABC2-1F5D4CF054AA}" destId="{8974B592-D9B5-1940-96C4-B36F0817D667}" srcOrd="1" destOrd="0" presId="urn:microsoft.com/office/officeart/2005/8/layout/vProcess5"/>
    <dgm:cxn modelId="{1795D833-CD66-F94D-8D38-FAEC91D5F787}" type="presOf" srcId="{B701E568-BF54-2C4D-B8EB-0DDEFFA51092}" destId="{5DB1536F-D339-7749-903A-5E930C80B742}" srcOrd="1" destOrd="0" presId="urn:microsoft.com/office/officeart/2005/8/layout/vProcess5"/>
    <dgm:cxn modelId="{46C09636-B20E-8443-AB3F-D957F22A7BE5}" type="presOf" srcId="{29FF7DDF-711B-3842-BA09-DBFF181C9FFF}" destId="{22FC18DF-8757-8244-B525-C5BF8599559B}" srcOrd="0" destOrd="0" presId="urn:microsoft.com/office/officeart/2005/8/layout/vProcess5"/>
    <dgm:cxn modelId="{72484B39-6FD8-6D41-BD48-4476A6344D8A}" srcId="{236A45F8-85A7-2A4F-BC3D-35F4651DD059}" destId="{29FF7DDF-711B-3842-BA09-DBFF181C9FFF}" srcOrd="3" destOrd="0" parTransId="{AB97F1EF-28C4-F24C-A6B1-3CD2D70AF5FC}" sibTransId="{93EC8A20-624E-CB42-82DA-F39AB9226B25}"/>
    <dgm:cxn modelId="{19484048-C42E-A342-BF98-F618B9B3B947}" type="presOf" srcId="{4EE9DCF8-885C-D249-B349-4D96EBECC894}" destId="{C223FBB0-6DDC-5745-ABBF-FD9BBDC1F54F}" srcOrd="0" destOrd="0" presId="urn:microsoft.com/office/officeart/2005/8/layout/vProcess5"/>
    <dgm:cxn modelId="{B364F96B-C4E4-8345-918D-DBD5A1C54EB1}" type="presOf" srcId="{F64C5694-4397-A640-8401-3D62D5966085}" destId="{3834CB75-651C-AB48-8C4E-8A8B35C9B33D}" srcOrd="1" destOrd="0" presId="urn:microsoft.com/office/officeart/2005/8/layout/vProcess5"/>
    <dgm:cxn modelId="{5F10B84E-209B-834E-A448-8FC2E1435EDC}" type="presOf" srcId="{93EC8A20-624E-CB42-82DA-F39AB9226B25}" destId="{D583A5C6-A69D-6B43-834B-15E1529D2C25}" srcOrd="0" destOrd="0" presId="urn:microsoft.com/office/officeart/2005/8/layout/vProcess5"/>
    <dgm:cxn modelId="{F05E696F-1FBB-F04A-BF03-070517ED3837}" type="presOf" srcId="{236A45F8-85A7-2A4F-BC3D-35F4651DD059}" destId="{D0D4F0FB-0A33-F643-9B48-681FE3D6FAF1}" srcOrd="0" destOrd="0" presId="urn:microsoft.com/office/officeart/2005/8/layout/vProcess5"/>
    <dgm:cxn modelId="{44117C98-A766-404F-8C10-1CC86BDA9E0F}" srcId="{236A45F8-85A7-2A4F-BC3D-35F4651DD059}" destId="{3854EB10-C23B-E44E-ABC2-1F5D4CF054AA}" srcOrd="0" destOrd="0" parTransId="{3D028E91-6B88-4842-B9DD-66C4B1C67980}" sibTransId="{5EB054C1-A7C0-654D-BFB6-475AC04B4838}"/>
    <dgm:cxn modelId="{3553369D-890B-2D4F-90E4-07AA8663855F}" type="presOf" srcId="{B701E568-BF54-2C4D-B8EB-0DDEFFA51092}" destId="{3C0FBCD4-9276-3349-BAAB-86A09BB45C06}" srcOrd="0" destOrd="0" presId="urn:microsoft.com/office/officeart/2005/8/layout/vProcess5"/>
    <dgm:cxn modelId="{35C1EAA6-F927-1140-AAC3-DE72D3B786DA}" type="presOf" srcId="{3854EB10-C23B-E44E-ABC2-1F5D4CF054AA}" destId="{AE4F6BF4-FAFB-D04A-A49F-5240A519313D}" srcOrd="0" destOrd="0" presId="urn:microsoft.com/office/officeart/2005/8/layout/vProcess5"/>
    <dgm:cxn modelId="{60865DAC-A643-DF4C-A270-F248C1D16C93}" srcId="{236A45F8-85A7-2A4F-BC3D-35F4651DD059}" destId="{4EE9DCF8-885C-D249-B349-4D96EBECC894}" srcOrd="1" destOrd="0" parTransId="{9AC99C46-1702-BA40-829C-A2925BDC9092}" sibTransId="{DAC9BB73-BBE6-464A-9C42-861987D3EA7D}"/>
    <dgm:cxn modelId="{4F1CB7B8-D445-8F4E-9EBB-6BC704CE9B5E}" type="presOf" srcId="{5EB054C1-A7C0-654D-BFB6-475AC04B4838}" destId="{27124599-8C93-D843-82C3-5080A471EF2D}" srcOrd="0" destOrd="0" presId="urn:microsoft.com/office/officeart/2005/8/layout/vProcess5"/>
    <dgm:cxn modelId="{F2A297CB-F0B5-FE46-B44D-C8EB6C5C04B0}" type="presOf" srcId="{F47600B9-B308-BA4B-A14E-FEAC004B560B}" destId="{CDCE2A51-55B6-504D-B8DE-57159D4C8647}" srcOrd="0" destOrd="0" presId="urn:microsoft.com/office/officeart/2005/8/layout/vProcess5"/>
    <dgm:cxn modelId="{E97137D6-1E19-114F-857F-78D8F720A49E}" srcId="{236A45F8-85A7-2A4F-BC3D-35F4651DD059}" destId="{B701E568-BF54-2C4D-B8EB-0DDEFFA51092}" srcOrd="2" destOrd="0" parTransId="{9641FDEF-A712-7B41-A7F7-787E40FB52A6}" sibTransId="{F47600B9-B308-BA4B-A14E-FEAC004B560B}"/>
    <dgm:cxn modelId="{B75FDFE5-41D8-7D45-90B2-E5D9CFD0B8C4}" type="presOf" srcId="{29FF7DDF-711B-3842-BA09-DBFF181C9FFF}" destId="{74554C3D-6AE6-074B-803B-61D82BC94085}" srcOrd="1" destOrd="0" presId="urn:microsoft.com/office/officeart/2005/8/layout/vProcess5"/>
    <dgm:cxn modelId="{F6035DF0-C80C-964A-B625-F04F1E736C5C}" type="presOf" srcId="{4EE9DCF8-885C-D249-B349-4D96EBECC894}" destId="{6D02716F-B62F-1748-A64C-DE4837C51A2E}" srcOrd="1" destOrd="0" presId="urn:microsoft.com/office/officeart/2005/8/layout/vProcess5"/>
    <dgm:cxn modelId="{10A6CDF2-6627-574A-87D7-BFA8E0C7D6BE}" type="presOf" srcId="{DAC9BB73-BBE6-464A-9C42-861987D3EA7D}" destId="{CB670765-E9A0-C04F-9947-C0D473450C82}" srcOrd="0" destOrd="0" presId="urn:microsoft.com/office/officeart/2005/8/layout/vProcess5"/>
    <dgm:cxn modelId="{A13F2D99-13F8-DC48-9B14-00067DE23A24}" type="presParOf" srcId="{D0D4F0FB-0A33-F643-9B48-681FE3D6FAF1}" destId="{2EFD0BF9-2704-554E-BECE-B01DA874EFA3}" srcOrd="0" destOrd="0" presId="urn:microsoft.com/office/officeart/2005/8/layout/vProcess5"/>
    <dgm:cxn modelId="{B9601B6E-664A-6C40-B5A6-719DAFCBDB92}" type="presParOf" srcId="{D0D4F0FB-0A33-F643-9B48-681FE3D6FAF1}" destId="{AE4F6BF4-FAFB-D04A-A49F-5240A519313D}" srcOrd="1" destOrd="0" presId="urn:microsoft.com/office/officeart/2005/8/layout/vProcess5"/>
    <dgm:cxn modelId="{731DAE02-99EA-9A41-8CD6-C2C909F6F6A6}" type="presParOf" srcId="{D0D4F0FB-0A33-F643-9B48-681FE3D6FAF1}" destId="{C223FBB0-6DDC-5745-ABBF-FD9BBDC1F54F}" srcOrd="2" destOrd="0" presId="urn:microsoft.com/office/officeart/2005/8/layout/vProcess5"/>
    <dgm:cxn modelId="{EB58F1CA-B46F-D247-BCE1-D81389843002}" type="presParOf" srcId="{D0D4F0FB-0A33-F643-9B48-681FE3D6FAF1}" destId="{3C0FBCD4-9276-3349-BAAB-86A09BB45C06}" srcOrd="3" destOrd="0" presId="urn:microsoft.com/office/officeart/2005/8/layout/vProcess5"/>
    <dgm:cxn modelId="{C4A6B477-42BD-8745-B89A-04E83E35A719}" type="presParOf" srcId="{D0D4F0FB-0A33-F643-9B48-681FE3D6FAF1}" destId="{22FC18DF-8757-8244-B525-C5BF8599559B}" srcOrd="4" destOrd="0" presId="urn:microsoft.com/office/officeart/2005/8/layout/vProcess5"/>
    <dgm:cxn modelId="{67534616-7F3E-3E49-9B1B-36D319055F5F}" type="presParOf" srcId="{D0D4F0FB-0A33-F643-9B48-681FE3D6FAF1}" destId="{FE3D3011-3BAD-8F48-ACD3-E913F3F4F2E3}" srcOrd="5" destOrd="0" presId="urn:microsoft.com/office/officeart/2005/8/layout/vProcess5"/>
    <dgm:cxn modelId="{086B3305-557E-614E-85B8-FCF50E4CBD5D}" type="presParOf" srcId="{D0D4F0FB-0A33-F643-9B48-681FE3D6FAF1}" destId="{27124599-8C93-D843-82C3-5080A471EF2D}" srcOrd="6" destOrd="0" presId="urn:microsoft.com/office/officeart/2005/8/layout/vProcess5"/>
    <dgm:cxn modelId="{642A66AB-FC6D-0649-AA1A-F6FEDE0743EF}" type="presParOf" srcId="{D0D4F0FB-0A33-F643-9B48-681FE3D6FAF1}" destId="{CB670765-E9A0-C04F-9947-C0D473450C82}" srcOrd="7" destOrd="0" presId="urn:microsoft.com/office/officeart/2005/8/layout/vProcess5"/>
    <dgm:cxn modelId="{CD146534-3F8E-9949-9054-4E916388022E}" type="presParOf" srcId="{D0D4F0FB-0A33-F643-9B48-681FE3D6FAF1}" destId="{CDCE2A51-55B6-504D-B8DE-57159D4C8647}" srcOrd="8" destOrd="0" presId="urn:microsoft.com/office/officeart/2005/8/layout/vProcess5"/>
    <dgm:cxn modelId="{44972BED-4C40-B248-9107-73327A1DCA8A}" type="presParOf" srcId="{D0D4F0FB-0A33-F643-9B48-681FE3D6FAF1}" destId="{D583A5C6-A69D-6B43-834B-15E1529D2C25}" srcOrd="9" destOrd="0" presId="urn:microsoft.com/office/officeart/2005/8/layout/vProcess5"/>
    <dgm:cxn modelId="{6D420390-6EFB-6D4B-BDA4-1C350774105D}" type="presParOf" srcId="{D0D4F0FB-0A33-F643-9B48-681FE3D6FAF1}" destId="{8974B592-D9B5-1940-96C4-B36F0817D667}" srcOrd="10" destOrd="0" presId="urn:microsoft.com/office/officeart/2005/8/layout/vProcess5"/>
    <dgm:cxn modelId="{496A8C48-D15B-F141-B86A-02E2ED752842}" type="presParOf" srcId="{D0D4F0FB-0A33-F643-9B48-681FE3D6FAF1}" destId="{6D02716F-B62F-1748-A64C-DE4837C51A2E}" srcOrd="11" destOrd="0" presId="urn:microsoft.com/office/officeart/2005/8/layout/vProcess5"/>
    <dgm:cxn modelId="{1A133D90-A0E8-7240-B423-BA1C58538D76}" type="presParOf" srcId="{D0D4F0FB-0A33-F643-9B48-681FE3D6FAF1}" destId="{5DB1536F-D339-7749-903A-5E930C80B742}" srcOrd="12" destOrd="0" presId="urn:microsoft.com/office/officeart/2005/8/layout/vProcess5"/>
    <dgm:cxn modelId="{4F0A0A26-018B-8648-A895-C06BCAE1D270}" type="presParOf" srcId="{D0D4F0FB-0A33-F643-9B48-681FE3D6FAF1}" destId="{74554C3D-6AE6-074B-803B-61D82BC94085}" srcOrd="13" destOrd="0" presId="urn:microsoft.com/office/officeart/2005/8/layout/vProcess5"/>
    <dgm:cxn modelId="{942DD784-7333-C044-8736-1EF1810C2718}" type="presParOf" srcId="{D0D4F0FB-0A33-F643-9B48-681FE3D6FAF1}" destId="{3834CB75-651C-AB48-8C4E-8A8B35C9B3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F6BF4-FAFB-D04A-A49F-5240A519313D}">
      <dsp:nvSpPr>
        <dsp:cNvPr id="0" name=""/>
        <dsp:cNvSpPr/>
      </dsp:nvSpPr>
      <dsp:spPr>
        <a:xfrm>
          <a:off x="-467357" y="0"/>
          <a:ext cx="6258560" cy="975360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800" b="0" i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L’idea di vitalità</a:t>
          </a:r>
        </a:p>
        <a:p>
          <a:pPr marL="0" lvl="0" indent="0" algn="l" defTabSz="914400" rtl="0" eaLnBrk="1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800" b="0" i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Costruzione del progetto e della rete di partner</a:t>
          </a:r>
        </a:p>
      </dsp:txBody>
      <dsp:txXfrm>
        <a:off x="-438790" y="28567"/>
        <a:ext cx="5091953" cy="918226"/>
      </dsp:txXfrm>
    </dsp:sp>
    <dsp:sp modelId="{C223FBB0-6DDC-5745-ABBF-FD9BBDC1F54F}">
      <dsp:nvSpPr>
        <dsp:cNvPr id="0" name=""/>
        <dsp:cNvSpPr/>
      </dsp:nvSpPr>
      <dsp:spPr>
        <a:xfrm>
          <a:off x="0" y="1246655"/>
          <a:ext cx="6080629" cy="70370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800" b="0" i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Mappatura delle scuole e degli attori fuori sistema</a:t>
          </a:r>
          <a:endParaRPr lang="it-IT" sz="1800" b="0" i="0" kern="1200" dirty="0">
            <a:solidFill>
              <a:schemeClr val="tx1">
                <a:lumMod val="85000"/>
                <a:lumOff val="15000"/>
              </a:schemeClr>
            </a:solidFill>
            <a:latin typeface="Avenir LT Std 35 Light" panose="020B0402020203020204" pitchFamily="34" charset="0"/>
            <a:ea typeface="+mn-ea"/>
            <a:cs typeface="+mn-cs"/>
          </a:endParaRPr>
        </a:p>
      </dsp:txBody>
      <dsp:txXfrm>
        <a:off x="20611" y="1267266"/>
        <a:ext cx="4969374" cy="662480"/>
      </dsp:txXfrm>
    </dsp:sp>
    <dsp:sp modelId="{3C0FBCD4-9276-3349-BAAB-86A09BB45C06}">
      <dsp:nvSpPr>
        <dsp:cNvPr id="0" name=""/>
        <dsp:cNvSpPr/>
      </dsp:nvSpPr>
      <dsp:spPr>
        <a:xfrm>
          <a:off x="368289" y="2111106"/>
          <a:ext cx="6456706" cy="1196454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solidFill>
            <a:srgbClr val="4472C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8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Raccolta</a:t>
          </a:r>
          <a:r>
            <a:rPr lang="it-IT" sz="1800" b="0" i="0" kern="1200" baseline="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 di dati secondari – siti web delle scuole e degli insegnanti, piattaforme musicali</a:t>
          </a:r>
        </a:p>
      </dsp:txBody>
      <dsp:txXfrm>
        <a:off x="403332" y="2146149"/>
        <a:ext cx="5250407" cy="1126368"/>
      </dsp:txXfrm>
    </dsp:sp>
    <dsp:sp modelId="{22FC18DF-8757-8244-B525-C5BF8599559B}">
      <dsp:nvSpPr>
        <dsp:cNvPr id="0" name=""/>
        <dsp:cNvSpPr/>
      </dsp:nvSpPr>
      <dsp:spPr>
        <a:xfrm>
          <a:off x="973149" y="3429255"/>
          <a:ext cx="6181704" cy="1006864"/>
        </a:xfrm>
        <a:prstGeom prst="roundRect">
          <a:avLst>
            <a:gd name="adj" fmla="val 10000"/>
          </a:avLst>
        </a:prstGeom>
        <a:solidFill>
          <a:srgbClr val="DEEBF7"/>
        </a:solidFill>
        <a:ln>
          <a:solidFill>
            <a:srgbClr val="4472C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800" b="0" i="1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Analisi dei dati secondari</a:t>
          </a:r>
          <a:endParaRPr lang="it-IT" sz="1800" b="0" i="0" kern="1200" dirty="0">
            <a:solidFill>
              <a:schemeClr val="tx1">
                <a:lumMod val="85000"/>
                <a:lumOff val="15000"/>
              </a:schemeClr>
            </a:solidFill>
            <a:latin typeface="Avenir LT Std 35 Light" panose="020B0402020203020204" pitchFamily="34" charset="0"/>
            <a:ea typeface="+mn-ea"/>
            <a:cs typeface="+mn-cs"/>
          </a:endParaRPr>
        </a:p>
      </dsp:txBody>
      <dsp:txXfrm>
        <a:off x="1002639" y="3458745"/>
        <a:ext cx="5034905" cy="947884"/>
      </dsp:txXfrm>
    </dsp:sp>
    <dsp:sp modelId="{FE3D3011-3BAD-8F48-ACD3-E913F3F4F2E3}">
      <dsp:nvSpPr>
        <dsp:cNvPr id="0" name=""/>
        <dsp:cNvSpPr/>
      </dsp:nvSpPr>
      <dsp:spPr>
        <a:xfrm>
          <a:off x="467366" y="4488763"/>
          <a:ext cx="8127991" cy="88444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4472C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Sviluppo degli strumenti di rilevazione: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rPr>
            <a:t>Scheda organizzativa, Interviste, Questionario insegnanti, Questionario allievi,  (questionario famiglie)</a:t>
          </a:r>
        </a:p>
      </dsp:txBody>
      <dsp:txXfrm>
        <a:off x="493271" y="4514668"/>
        <a:ext cx="6645866" cy="832636"/>
      </dsp:txXfrm>
    </dsp:sp>
    <dsp:sp modelId="{27124599-8C93-D843-82C3-5080A471EF2D}">
      <dsp:nvSpPr>
        <dsp:cNvPr id="0" name=""/>
        <dsp:cNvSpPr/>
      </dsp:nvSpPr>
      <dsp:spPr>
        <a:xfrm>
          <a:off x="5157217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 dirty="0"/>
        </a:p>
      </dsp:txBody>
      <dsp:txXfrm>
        <a:off x="5299863" y="712554"/>
        <a:ext cx="348692" cy="477073"/>
      </dsp:txXfrm>
    </dsp:sp>
    <dsp:sp modelId="{CB670765-E9A0-C04F-9947-C0D473450C82}">
      <dsp:nvSpPr>
        <dsp:cNvPr id="0" name=""/>
        <dsp:cNvSpPr/>
      </dsp:nvSpPr>
      <dsp:spPr>
        <a:xfrm>
          <a:off x="5651417" y="1823381"/>
          <a:ext cx="58030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 dirty="0"/>
        </a:p>
      </dsp:txBody>
      <dsp:txXfrm>
        <a:off x="5781985" y="1823381"/>
        <a:ext cx="319168" cy="490359"/>
      </dsp:txXfrm>
    </dsp:sp>
    <dsp:sp modelId="{CDCE2A51-55B6-504D-B8DE-57159D4C8647}">
      <dsp:nvSpPr>
        <dsp:cNvPr id="0" name=""/>
        <dsp:cNvSpPr/>
      </dsp:nvSpPr>
      <dsp:spPr>
        <a:xfrm>
          <a:off x="6091937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 dirty="0"/>
        </a:p>
      </dsp:txBody>
      <dsp:txXfrm>
        <a:off x="6234583" y="2917952"/>
        <a:ext cx="348692" cy="477073"/>
      </dsp:txXfrm>
    </dsp:sp>
    <dsp:sp modelId="{D583A5C6-A69D-6B43-834B-15E1529D2C25}">
      <dsp:nvSpPr>
        <dsp:cNvPr id="0" name=""/>
        <dsp:cNvSpPr/>
      </dsp:nvSpPr>
      <dsp:spPr>
        <a:xfrm>
          <a:off x="6559297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 dirty="0"/>
        </a:p>
      </dsp:txBody>
      <dsp:txXfrm>
        <a:off x="6701943" y="4039616"/>
        <a:ext cx="348692" cy="47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66FB2-706B-41FF-ADEB-9143A676EDA5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AE625-FC89-4E13-90AA-183B859A7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08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468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424903c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f424903ca3_0_0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600" cy="4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f424903ca3_0_0:notes"/>
          <p:cNvSpPr txBox="1">
            <a:spLocks noGrp="1"/>
          </p:cNvSpPr>
          <p:nvPr>
            <p:ph type="sldNum" idx="12"/>
          </p:nvPr>
        </p:nvSpPr>
        <p:spPr>
          <a:xfrm>
            <a:off x="3809079" y="9283830"/>
            <a:ext cx="29139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31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408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730D-6A96-4C69-9E44-42E96E4B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8EF62-2AAA-47BF-AEFF-FB54FA111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70078-2797-401F-BF5A-F23DD800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C57DA-A471-43B1-8BDE-D5508B4A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1590-B910-4AA8-99B0-8FB9A13A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7239-68BA-4DDC-8EB5-558D073A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47FC-BA74-4BD2-9917-3F4F24F3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F8D3F-92FE-4BB5-86E5-90964E49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5CCBC-0A12-439D-8F41-8FC62711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1A547-F8F1-4B3F-B4D8-CC172801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7BE2B-C60E-40A8-AD2F-F78A9E797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D0B53-51E5-46FA-AD60-81398C92A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8E976-3BE0-4D64-BA4E-58BABF72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CBAAB-C429-402F-825E-77CB51AD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4F85-D567-4797-BC9A-F694534E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2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1_Layout personalizzat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6900" y="0"/>
            <a:ext cx="14351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227013" y="586353"/>
            <a:ext cx="10210006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 b="0" i="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334963" y="1181098"/>
            <a:ext cx="10559255" cy="499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 b="0" i="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126207" y="123033"/>
            <a:ext cx="9586913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venir"/>
              <a:buNone/>
              <a:defRPr sz="2800" b="0" i="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06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33115294-D397-B147-BB69-172D0BB3D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00" y="0"/>
            <a:ext cx="1435100" cy="2667000"/>
          </a:xfrm>
          <a:prstGeom prst="rect">
            <a:avLst/>
          </a:prstGeom>
        </p:spPr>
      </p:pic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D6D9DB74-3DAA-5449-B544-FCF9CF49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013" y="586353"/>
            <a:ext cx="10210006" cy="314325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7" name="Segnaposto testo 12">
            <a:extLst>
              <a:ext uri="{FF2B5EF4-FFF2-40B4-BE49-F238E27FC236}">
                <a16:creationId xmlns:a16="http://schemas.microsoft.com/office/drawing/2014/main" id="{43A3B4E0-AFFE-6A44-976C-4168E4F1BA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1181098"/>
            <a:ext cx="10559255" cy="4991101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8BB9DC90-BFB4-A849-9647-376D567A1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9B151087-90E4-474F-B997-343ABA1C92D3}" type="datetimeFigureOut">
              <a:rPr lang="it-IT" smtClean="0"/>
              <a:pPr/>
              <a:t>10/06/2022</a:t>
            </a:fld>
            <a:endParaRPr lang="it-IT" dirty="0"/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EDBD3D85-43E2-8A49-94E1-946A68B1C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9D90E039-3064-074E-B700-E7EAC93DB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438D4B33-93DD-C04F-8358-1B1DB379B9A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76548A87-CB9D-C24D-B02F-A22DBA71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7" y="123033"/>
            <a:ext cx="9586913" cy="457199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4020202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35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8505-F814-4B45-99A5-C3752733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EC0A-DF8A-43A8-B5D9-92B96D6D4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19667-3839-43BC-B403-484E3734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242F4-920A-4B25-8CC3-CB0B5283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64728-64CA-4802-8196-73BA157E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BC85-BFD9-46D5-9D9E-41DAB7F5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05056-EC6B-4D66-A55E-76896412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4AE0F-32FD-41D5-B443-7441546D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D1EEB-5C0D-486B-9B4A-FA67B389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54B6D-B302-47AB-B5DA-6EE863C0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DC75-12F6-46D5-B817-1D06D306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8E65D-7FEC-4BEF-A023-2D0877BCC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92B1F-1D25-47BD-AD60-CA4B247EC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6FBF1-C2F4-48C2-A85E-98944BC9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B3142-3A70-4E6A-B464-AE4F777E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AB1EC-0AC2-4037-A8C0-116C791B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0CC2-7078-4E77-B605-4CE8AFF2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B49A6-CB9C-4D01-A583-B16C56167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59D61-7E98-4252-9FDA-1A849855A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236CD-36C1-4DBE-B478-9D9B29B26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777B7-CE34-46FF-BF47-69D912ACB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82C03-32C7-4C61-9F0B-E7BCB2C3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BE4071-9C76-407F-A4FE-E470BA12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8FE6D-E3E5-448D-A277-4987EB25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8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D9F6-A3C5-4C8A-B671-F2527A83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E6B29-4C77-425F-8738-A266BE24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F495A-3EB3-43C4-A43E-F7F71115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F40FB-49E7-4630-8096-45F4DFD8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7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82BDE-EA00-4065-8CE7-229E4025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F65B7-14E0-49EB-881D-AC8AB56A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628B3-8D70-44E8-970E-EEDD6750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5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1A0A-72D4-4C2B-AE7F-B9F282EF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B05FD-F411-4F34-B56D-7071C0EC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11C5C-D88B-42DC-A6F8-E284FABE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ADCA9-1315-4A33-897E-4A27A732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C924A-19D5-463D-993B-3CF155EE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705C-9E51-402B-A2DD-9019D7CC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5A8B-036A-48EF-ACC9-2EFDAD41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8585D-81F2-4468-A247-5A0187446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3CAC7-31A5-4BEE-8DAB-3918E61AE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DE233-7DC8-406F-91D6-7DE6DC9A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364E5-9FB2-49CF-9A4A-2BE24978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133C6-07E7-4835-8DBF-90325CDD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85BB9-A31D-4FEB-AA29-1311D2B7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9CAA9-437E-43A9-A292-DE1320E8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6A66F-3B9C-4D09-A134-E5FD4EC76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5BB7-9342-482B-B6BC-820BA3EAD805}" type="datetimeFigureOut">
              <a:rPr lang="en-US" smtClean="0"/>
              <a:t>10-Jun-22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DC047-F271-4224-8548-FFC2CFA46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D6C1-FC13-494D-A85B-8579BF2B9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C81C-4607-458F-81FA-1E7F6AEDD4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0B7C-1B7F-484A-BF79-542D8DD77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0767"/>
            <a:ext cx="9144000" cy="5558083"/>
          </a:xfr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Systemic vitality and relational structures: </a:t>
            </a: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Networks of music teachers in Trentino</a:t>
            </a: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3100" b="1" dirty="0"/>
            </a:br>
            <a:br>
              <a:rPr lang="it-IT" sz="3100" b="1" dirty="0"/>
            </a:br>
            <a:r>
              <a:rPr lang="it-IT" sz="2400" b="1" dirty="0"/>
              <a:t>Silvia Sacchetti &amp; Mario Diani</a:t>
            </a:r>
            <a:br>
              <a:rPr lang="it-IT" sz="1800" b="1" dirty="0"/>
            </a:br>
            <a:br>
              <a:rPr lang="it-IT" sz="1800" b="1" dirty="0"/>
            </a:br>
            <a:r>
              <a:rPr lang="it-IT" sz="1800" b="1" i="1" dirty="0"/>
              <a:t>Dipartimento di Sociologia e Ricerca Sociale </a:t>
            </a:r>
            <a:br>
              <a:rPr lang="it-IT" sz="1800" b="1" i="1" dirty="0"/>
            </a:br>
            <a:r>
              <a:rPr lang="it-IT" sz="1800" b="1" i="1" dirty="0"/>
              <a:t>Università di Trento</a:t>
            </a:r>
            <a:br>
              <a:rPr lang="it-IT" sz="1800" b="1" i="1" dirty="0"/>
            </a:br>
            <a:br>
              <a:rPr lang="it-IT" sz="1800" b="1" i="1" dirty="0"/>
            </a:br>
            <a:r>
              <a:rPr lang="it-IT" sz="1800" b="1" i="1" dirty="0"/>
              <a:t>XI Convegno Sisec, Università di Bologna, 8-11 giugno 2022</a:t>
            </a:r>
            <a:br>
              <a:rPr lang="it-IT" sz="1800" b="1" i="1" dirty="0"/>
            </a:br>
            <a:r>
              <a:rPr lang="it-IT" sz="1800" b="1" i="1" dirty="0"/>
              <a:t>«Il lavoro della transizione»</a:t>
            </a:r>
            <a:br>
              <a:rPr lang="it-IT" sz="3100" b="1" dirty="0"/>
            </a:br>
            <a:br>
              <a:rPr lang="it-IT" sz="3100" b="1" dirty="0"/>
            </a:br>
            <a:br>
              <a:rPr lang="it-IT" sz="2000" b="1" dirty="0"/>
            </a:b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258676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6" y="-179821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/>
              <a:t>La vitalità artistica secondo una tipologia relazionale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725" y="835380"/>
            <a:ext cx="9315224" cy="526512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B3AC198-B8E3-E291-10E0-CFEFD5B9B293}"/>
              </a:ext>
            </a:extLst>
          </p:cNvPr>
          <p:cNvSpPr/>
          <p:nvPr/>
        </p:nvSpPr>
        <p:spPr>
          <a:xfrm>
            <a:off x="1335819" y="3339548"/>
            <a:ext cx="2146852" cy="898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85EA96-3C78-DE2C-E5F9-2C37B367ECBF}"/>
              </a:ext>
            </a:extLst>
          </p:cNvPr>
          <p:cNvSpPr txBox="1"/>
          <p:nvPr/>
        </p:nvSpPr>
        <p:spPr>
          <a:xfrm>
            <a:off x="1410854" y="3429000"/>
            <a:ext cx="233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relazioni esterne al sistema delle SMT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450BCDF-A188-7A66-6773-2ACD35D468E9}"/>
              </a:ext>
            </a:extLst>
          </p:cNvPr>
          <p:cNvSpPr/>
          <p:nvPr/>
        </p:nvSpPr>
        <p:spPr>
          <a:xfrm>
            <a:off x="1488219" y="3491948"/>
            <a:ext cx="2146852" cy="898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EA1F9B-356D-0D51-F411-DD11DF8F0BD7}"/>
              </a:ext>
            </a:extLst>
          </p:cNvPr>
          <p:cNvSpPr txBox="1"/>
          <p:nvPr/>
        </p:nvSpPr>
        <p:spPr>
          <a:xfrm>
            <a:off x="1410854" y="3388138"/>
            <a:ext cx="233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relazioni esterne al sistema delle SMT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15A0F10-801E-3AEB-4D34-40574276B5F1}"/>
              </a:ext>
            </a:extLst>
          </p:cNvPr>
          <p:cNvSpPr/>
          <p:nvPr/>
        </p:nvSpPr>
        <p:spPr>
          <a:xfrm>
            <a:off x="5573521" y="1145742"/>
            <a:ext cx="4130917" cy="898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BB8E54-343A-7702-E96F-CD900E45EEEF}"/>
              </a:ext>
            </a:extLst>
          </p:cNvPr>
          <p:cNvSpPr txBox="1"/>
          <p:nvPr/>
        </p:nvSpPr>
        <p:spPr>
          <a:xfrm>
            <a:off x="5648556" y="1235194"/>
            <a:ext cx="449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relazioni interne al sistema delle SMT</a:t>
            </a:r>
          </a:p>
        </p:txBody>
      </p:sp>
    </p:spTree>
    <p:extLst>
      <p:ext uri="{BB962C8B-B14F-4D97-AF65-F5344CB8AC3E}">
        <p14:creationId xmlns:p14="http://schemas.microsoft.com/office/powerpoint/2010/main" val="112562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Amasis MT Pro Medium" panose="02040604050005020304" pitchFamily="18" charset="0"/>
              </a:rPr>
              <a:t>Ipotesi di ricerca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C19F24-C423-DCF8-16C3-A6CF1C8F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H1. maggiore il numero delle collaborazioni, maggiore il numero delle produzioni per musicista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H2. maggiore la percentuale </a:t>
            </a:r>
            <a:r>
              <a:rPr lang="it-IT"/>
              <a:t>di collaborazioni </a:t>
            </a:r>
            <a:r>
              <a:rPr lang="it-IT" dirty="0"/>
              <a:t>esterne sul totale (ovvero, maggiore l’indice EI), maggiore il numero delle produzioni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H3. maggiore l’equilibrio tra relazioni esterne ed interne (ovvero, quanto più </a:t>
            </a:r>
            <a:r>
              <a:rPr lang="it-IT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it-IT" b="1" baseline="30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it-IT" dirty="0"/>
              <a:t>è vicino a 0), maggiore il numero delle produzioni</a:t>
            </a:r>
          </a:p>
        </p:txBody>
      </p:sp>
    </p:spTree>
    <p:extLst>
      <p:ext uri="{BB962C8B-B14F-4D97-AF65-F5344CB8AC3E}">
        <p14:creationId xmlns:p14="http://schemas.microsoft.com/office/powerpoint/2010/main" val="332475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Amasis MT Pro Medium" panose="02040604050005020304" pitchFamily="18" charset="0"/>
              </a:rPr>
              <a:t>Dati sulle produzioni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228B5AB7-A873-98BE-7CA2-F614BCE46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631611"/>
              </p:ext>
            </p:extLst>
          </p:nvPr>
        </p:nvGraphicFramePr>
        <p:xfrm>
          <a:off x="714375" y="1965325"/>
          <a:ext cx="10389797" cy="16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928695" imgH="781088" progId="Word.Document.12">
                  <p:embed/>
                </p:oleObj>
              </mc:Choice>
              <mc:Fallback>
                <p:oleObj name="Document" r:id="rId2" imgW="4928695" imgH="781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4375" y="1965325"/>
                        <a:ext cx="10389797" cy="166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95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/>
          <a:lstStyle/>
          <a:p>
            <a:pPr algn="ctr"/>
            <a:r>
              <a:rPr lang="it-IT" b="1" dirty="0">
                <a:latin typeface="Amasis MT Pro Medium" panose="02040604050005020304" pitchFamily="18" charset="0"/>
              </a:rPr>
              <a:t>Produzioni medie x </a:t>
            </a:r>
            <a:r>
              <a:rPr lang="it-IT" b="1" dirty="0" err="1">
                <a:latin typeface="Amasis MT Pro Medium" panose="02040604050005020304" pitchFamily="18" charset="0"/>
              </a:rPr>
              <a:t>inviduo</a:t>
            </a:r>
            <a:r>
              <a:rPr lang="it-IT" b="1" dirty="0">
                <a:latin typeface="Amasis MT Pro Medium" panose="02040604050005020304" pitchFamily="18" charset="0"/>
              </a:rPr>
              <a:t> x scuola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5816F3E-FF7C-EB8B-15D9-D06AD902E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49949"/>
              </p:ext>
            </p:extLst>
          </p:nvPr>
        </p:nvGraphicFramePr>
        <p:xfrm>
          <a:off x="838200" y="1592918"/>
          <a:ext cx="4894689" cy="500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436178" imgH="3513815" progId="Excel.Sheet.12">
                  <p:embed/>
                </p:oleObj>
              </mc:Choice>
              <mc:Fallback>
                <p:oleObj name="Worksheet" r:id="rId2" imgW="3436178" imgH="35138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592918"/>
                        <a:ext cx="4894689" cy="5003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93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400" cy="1325563"/>
          </a:xfrm>
        </p:spPr>
        <p:txBody>
          <a:bodyPr/>
          <a:lstStyle/>
          <a:p>
            <a:pPr algn="ctr"/>
            <a:r>
              <a:rPr lang="it-IT" b="1" dirty="0">
                <a:latin typeface="Amasis MT Pro Medium" panose="02040604050005020304" pitchFamily="18" charset="0"/>
              </a:rPr>
              <a:t>Concentrazione produzioni in poche scuole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8D5A2-666D-FEB8-D8FF-25CFFF8D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757237"/>
            <a:ext cx="234281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0C719FC-BD59-BDB0-A643-EC67D2846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49447"/>
              </p:ext>
            </p:extLst>
          </p:nvPr>
        </p:nvGraphicFramePr>
        <p:xfrm>
          <a:off x="838200" y="1757238"/>
          <a:ext cx="5594684" cy="497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00400" imgH="2568144" progId="Excel.Sheet.12">
                  <p:embed/>
                </p:oleObj>
              </mc:Choice>
              <mc:Fallback>
                <p:oleObj name="Worksheet" r:id="rId2" imgW="3200400" imgH="2568144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7238"/>
                        <a:ext cx="5594684" cy="4978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38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400" cy="1325563"/>
          </a:xfrm>
        </p:spPr>
        <p:txBody>
          <a:bodyPr/>
          <a:lstStyle/>
          <a:p>
            <a:pPr algn="ctr"/>
            <a:endParaRPr lang="it-IT" b="1" dirty="0">
              <a:latin typeface="Amasis MT Pro Medium" panose="020406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8D5A2-666D-FEB8-D8FF-25CFFF8D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757237"/>
            <a:ext cx="234281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EBCB21-0718-4C8F-806B-0C290C3D6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12" y="1869505"/>
            <a:ext cx="6332220" cy="46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Amasis MT Pro Medium" panose="02040604050005020304" pitchFamily="18" charset="0"/>
              </a:rPr>
              <a:t>Variabili indipendenti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C19F24-C423-DCF8-16C3-A6CF1C8F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83" y="1825625"/>
            <a:ext cx="10844917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Indice EI misura la natura </a:t>
            </a:r>
            <a:r>
              <a:rPr lang="it-IT" dirty="0" err="1"/>
              <a:t>omofiliaca</a:t>
            </a:r>
            <a:r>
              <a:rPr lang="it-IT" dirty="0"/>
              <a:t> o </a:t>
            </a:r>
            <a:r>
              <a:rPr lang="it-IT" dirty="0" err="1"/>
              <a:t>eterofiliaca</a:t>
            </a:r>
            <a:r>
              <a:rPr lang="it-IT" dirty="0"/>
              <a:t> delle relazioni: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 – I </a:t>
            </a:r>
          </a:p>
          <a:p>
            <a:pPr marL="0" indent="0">
              <a:buNone/>
            </a:pPr>
            <a:r>
              <a:rPr lang="it-IT" dirty="0"/>
              <a:t>-------      dove </a:t>
            </a:r>
          </a:p>
          <a:p>
            <a:pPr marL="0" indent="0">
              <a:buNone/>
            </a:pPr>
            <a:r>
              <a:rPr lang="it-IT" dirty="0"/>
              <a:t>(E + I)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E= relazioni a musicisti esterni al sistema trentino</a:t>
            </a:r>
          </a:p>
          <a:p>
            <a:pPr marL="0" indent="0">
              <a:buNone/>
            </a:pPr>
            <a:r>
              <a:rPr lang="it-IT" dirty="0"/>
              <a:t>I= relazioni a musicisti interni al sistema trentino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347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Amasis MT Pro Medium" panose="02040604050005020304" pitchFamily="18" charset="0"/>
              </a:rPr>
              <a:t>Altre variabili indipendenti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C19F24-C423-DCF8-16C3-A6CF1C8F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83" y="1825625"/>
            <a:ext cx="10844917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Numero totale collaborazioni</a:t>
            </a:r>
          </a:p>
          <a:p>
            <a:pPr marL="0" indent="0">
              <a:buNone/>
            </a:pPr>
            <a:r>
              <a:rPr lang="it-IT" dirty="0"/>
              <a:t>Genere</a:t>
            </a:r>
          </a:p>
          <a:p>
            <a:pPr marL="0" indent="0">
              <a:buNone/>
            </a:pPr>
            <a:r>
              <a:rPr lang="it-IT" dirty="0"/>
              <a:t>Formazione musicale al conservatorio</a:t>
            </a:r>
          </a:p>
          <a:p>
            <a:pPr marL="0" indent="0">
              <a:buNone/>
            </a:pPr>
            <a:r>
              <a:rPr lang="it-IT" dirty="0"/>
              <a:t>Formazione musicale in scuole esterne al conservatorio</a:t>
            </a:r>
          </a:p>
        </p:txBody>
      </p:sp>
    </p:spTree>
    <p:extLst>
      <p:ext uri="{BB962C8B-B14F-4D97-AF65-F5344CB8AC3E}">
        <p14:creationId xmlns:p14="http://schemas.microsoft.com/office/powerpoint/2010/main" val="213125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>
                <a:latin typeface="Amasis MT Pro Medium" panose="02040604050005020304" pitchFamily="18" charset="0"/>
              </a:rPr>
              <a:t>Le relazioni </a:t>
            </a:r>
            <a:r>
              <a:rPr lang="it-IT" b="1" dirty="0">
                <a:latin typeface="Amasis MT Pro Medium" panose="02040604050005020304" pitchFamily="18" charset="0"/>
              </a:rPr>
              <a:t>di collaborazione</a:t>
            </a: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CA7450D3-2117-7990-EF98-054033F0A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858169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365125"/>
            <a:ext cx="11758863" cy="1392112"/>
          </a:xfrm>
        </p:spPr>
        <p:txBody>
          <a:bodyPr/>
          <a:lstStyle/>
          <a:p>
            <a:r>
              <a:rPr lang="it-IT" sz="1800" b="1" dirty="0">
                <a:latin typeface="Courier New" panose="02070309020205020404" pitchFamily="49" charset="0"/>
                <a:ea typeface="Calibri" panose="020F0502020204030204" pitchFamily="34" charset="0"/>
              </a:rPr>
              <a:t>L</a:t>
            </a:r>
            <a:r>
              <a:rPr lang="it-IT" sz="1800" b="1" dirty="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e scuole sono disposte sul grafico in riferimento a due dimensioni: numero medio di collaborazioni di ciascun insegnante con altri insegnanti del sistema trentino (asse x) e con altri musicisti che non ne fanno parte, ovunque siano collocati (asse y)</a:t>
            </a:r>
            <a:endParaRPr lang="it-IT" b="1" dirty="0">
              <a:latin typeface="Amasis MT Pro Medium" panose="020406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8D5A2-666D-FEB8-D8FF-25CFFF8D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757237"/>
            <a:ext cx="234281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C287D04-0718-4548-9098-3432E803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56" y="1956559"/>
            <a:ext cx="7927823" cy="4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Amasis MT Pro Medium" panose="02040604050005020304" pitchFamily="18" charset="0"/>
              </a:rPr>
              <a:t>I temi della ricerca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C19F24-C423-DCF8-16C3-A6CF1C8F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vitalità dei musicisti del sistema di istruzione musicale del Trentino</a:t>
            </a:r>
          </a:p>
          <a:p>
            <a:r>
              <a:rPr lang="it-IT" dirty="0"/>
              <a:t>Le produzioni artistiche dei musicisti </a:t>
            </a:r>
          </a:p>
          <a:p>
            <a:r>
              <a:rPr lang="it-IT" dirty="0"/>
              <a:t>La natura e le configurazioni delle relazioni che le sostengono </a:t>
            </a:r>
          </a:p>
          <a:p>
            <a:r>
              <a:rPr lang="it-IT" dirty="0"/>
              <a:t>I fattori che contribuiscono alla produttività artistica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Progetto biennale 2020-2022 su «</a:t>
            </a:r>
            <a:r>
              <a:rPr lang="it-IT" b="1" dirty="0"/>
              <a:t>Il sistema di istruzione musicale in Provincia di Trento. Sviluppare spazi creativi per le scuole, le comunità e i musicisti attraverso le collaborazioni e il networking»</a:t>
            </a:r>
            <a:r>
              <a:rPr lang="it-IT" dirty="0"/>
              <a:t> finanziato dalla Fondazione Caritro </a:t>
            </a:r>
          </a:p>
        </p:txBody>
      </p:sp>
    </p:spTree>
    <p:extLst>
      <p:ext uri="{BB962C8B-B14F-4D97-AF65-F5344CB8AC3E}">
        <p14:creationId xmlns:p14="http://schemas.microsoft.com/office/powerpoint/2010/main" val="372578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365125"/>
            <a:ext cx="11758863" cy="1392112"/>
          </a:xfrm>
        </p:spPr>
        <p:txBody>
          <a:bodyPr/>
          <a:lstStyle/>
          <a:p>
            <a:r>
              <a:rPr lang="it-IT" b="1" dirty="0">
                <a:latin typeface="Amasis MT Pro Medium" panose="02040604050005020304" pitchFamily="18" charset="0"/>
              </a:rPr>
              <a:t>Who </a:t>
            </a:r>
            <a:r>
              <a:rPr lang="it-IT" b="1" dirty="0" err="1">
                <a:latin typeface="Amasis MT Pro Medium" panose="02040604050005020304" pitchFamily="18" charset="0"/>
              </a:rPr>
              <a:t>produces</a:t>
            </a:r>
            <a:r>
              <a:rPr lang="it-IT" b="1" dirty="0">
                <a:latin typeface="Amasis MT Pro Medium" panose="02040604050005020304" pitchFamily="18" charset="0"/>
              </a:rPr>
              <a:t> and </a:t>
            </a:r>
            <a:r>
              <a:rPr lang="it-IT" b="1" dirty="0" err="1">
                <a:latin typeface="Amasis MT Pro Medium" panose="02040604050005020304" pitchFamily="18" charset="0"/>
              </a:rPr>
              <a:t>who</a:t>
            </a:r>
            <a:r>
              <a:rPr lang="it-IT" b="1" dirty="0">
                <a:latin typeface="Amasis MT Pro Medium" panose="02040604050005020304" pitchFamily="18" charset="0"/>
              </a:rPr>
              <a:t> </a:t>
            </a:r>
            <a:r>
              <a:rPr lang="it-IT" b="1" dirty="0" err="1">
                <a:latin typeface="Amasis MT Pro Medium" panose="02040604050005020304" pitchFamily="18" charset="0"/>
              </a:rPr>
              <a:t>does</a:t>
            </a:r>
            <a:r>
              <a:rPr lang="it-IT" b="1" dirty="0">
                <a:latin typeface="Amasis MT Pro Medium" panose="02040604050005020304" pitchFamily="18" charset="0"/>
              </a:rPr>
              <a:t> </a:t>
            </a:r>
            <a:r>
              <a:rPr lang="it-IT" b="1" dirty="0" err="1">
                <a:latin typeface="Amasis MT Pro Medium" panose="02040604050005020304" pitchFamily="18" charset="0"/>
              </a:rPr>
              <a:t>not</a:t>
            </a:r>
            <a:r>
              <a:rPr lang="it-IT" b="1" dirty="0">
                <a:latin typeface="Amasis MT Pro Medium" panose="02040604050005020304" pitchFamily="18" charset="0"/>
              </a:rPr>
              <a:t> produce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8D5A2-666D-FEB8-D8FF-25CFFF8D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757237"/>
            <a:ext cx="234281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F751E8A-8EF6-1B3A-EBC7-D99218742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33192"/>
              </p:ext>
            </p:extLst>
          </p:nvPr>
        </p:nvGraphicFramePr>
        <p:xfrm>
          <a:off x="365878" y="1903998"/>
          <a:ext cx="11669624" cy="488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61020" imgH="2854643" progId="Word.Document.12">
                  <p:embed/>
                </p:oleObj>
              </mc:Choice>
              <mc:Fallback>
                <p:oleObj name="Document" r:id="rId2" imgW="8861020" imgH="2854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878" y="1903998"/>
                        <a:ext cx="11669624" cy="4889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608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365125"/>
            <a:ext cx="11758863" cy="1392112"/>
          </a:xfrm>
        </p:spPr>
        <p:txBody>
          <a:bodyPr/>
          <a:lstStyle/>
          <a:p>
            <a:r>
              <a:rPr lang="it-IT" b="1" dirty="0">
                <a:latin typeface="Amasis MT Pro Medium" panose="02040604050005020304" pitchFamily="18" charset="0"/>
              </a:rPr>
              <a:t>Who </a:t>
            </a:r>
            <a:r>
              <a:rPr lang="it-IT" b="1" dirty="0" err="1">
                <a:latin typeface="Amasis MT Pro Medium" panose="02040604050005020304" pitchFamily="18" charset="0"/>
              </a:rPr>
              <a:t>produces</a:t>
            </a:r>
            <a:r>
              <a:rPr lang="it-IT" b="1" dirty="0">
                <a:latin typeface="Amasis MT Pro Medium" panose="02040604050005020304" pitchFamily="18" charset="0"/>
              </a:rPr>
              <a:t> and </a:t>
            </a:r>
            <a:r>
              <a:rPr lang="it-IT" b="1" dirty="0" err="1">
                <a:latin typeface="Amasis MT Pro Medium" panose="02040604050005020304" pitchFamily="18" charset="0"/>
              </a:rPr>
              <a:t>who</a:t>
            </a:r>
            <a:r>
              <a:rPr lang="it-IT" b="1" dirty="0">
                <a:latin typeface="Amasis MT Pro Medium" panose="02040604050005020304" pitchFamily="18" charset="0"/>
              </a:rPr>
              <a:t> </a:t>
            </a:r>
            <a:r>
              <a:rPr lang="it-IT" b="1" dirty="0" err="1">
                <a:latin typeface="Amasis MT Pro Medium" panose="02040604050005020304" pitchFamily="18" charset="0"/>
              </a:rPr>
              <a:t>does</a:t>
            </a:r>
            <a:r>
              <a:rPr lang="it-IT" b="1" dirty="0">
                <a:latin typeface="Amasis MT Pro Medium" panose="02040604050005020304" pitchFamily="18" charset="0"/>
              </a:rPr>
              <a:t> </a:t>
            </a:r>
            <a:r>
              <a:rPr lang="it-IT" b="1" dirty="0" err="1">
                <a:latin typeface="Amasis MT Pro Medium" panose="02040604050005020304" pitchFamily="18" charset="0"/>
              </a:rPr>
              <a:t>not</a:t>
            </a:r>
            <a:r>
              <a:rPr lang="it-IT" b="1" dirty="0">
                <a:latin typeface="Amasis MT Pro Medium" panose="02040604050005020304" pitchFamily="18" charset="0"/>
              </a:rPr>
              <a:t> produce (</a:t>
            </a:r>
            <a:r>
              <a:rPr lang="it-IT" b="1" dirty="0" err="1">
                <a:latin typeface="Amasis MT Pro Medium" panose="02040604050005020304" pitchFamily="18" charset="0"/>
              </a:rPr>
              <a:t>without</a:t>
            </a:r>
            <a:r>
              <a:rPr lang="it-IT" b="1" dirty="0">
                <a:latin typeface="Amasis MT Pro Medium" panose="02040604050005020304" pitchFamily="18" charset="0"/>
              </a:rPr>
              <a:t> EI </a:t>
            </a:r>
            <a:r>
              <a:rPr lang="it-IT" b="1" dirty="0" err="1">
                <a:latin typeface="Amasis MT Pro Medium" panose="02040604050005020304" pitchFamily="18" charset="0"/>
              </a:rPr>
              <a:t>indeces</a:t>
            </a:r>
            <a:r>
              <a:rPr lang="it-IT" b="1" dirty="0">
                <a:latin typeface="Amasis MT Pro Medium" panose="02040604050005020304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8D5A2-666D-FEB8-D8FF-25CFFF8D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757237"/>
            <a:ext cx="234281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C004FE8-4457-09EE-FED1-005A2042B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0566"/>
              </p:ext>
            </p:extLst>
          </p:nvPr>
        </p:nvGraphicFramePr>
        <p:xfrm>
          <a:off x="365877" y="1869406"/>
          <a:ext cx="11870648" cy="448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61020" imgH="2378809" progId="Word.Document.12">
                  <p:embed/>
                </p:oleObj>
              </mc:Choice>
              <mc:Fallback>
                <p:oleObj name="Document" r:id="rId2" imgW="8861020" imgH="23788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877" y="1869406"/>
                        <a:ext cx="11870648" cy="448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205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365125"/>
            <a:ext cx="11758863" cy="1392112"/>
          </a:xfrm>
        </p:spPr>
        <p:txBody>
          <a:bodyPr/>
          <a:lstStyle/>
          <a:p>
            <a:r>
              <a:rPr lang="it-IT" b="1" dirty="0">
                <a:latin typeface="Amasis MT Pro Medium" panose="02040604050005020304" pitchFamily="18" charset="0"/>
              </a:rPr>
              <a:t>Who </a:t>
            </a:r>
            <a:r>
              <a:rPr lang="it-IT" b="1" dirty="0" err="1">
                <a:latin typeface="Amasis MT Pro Medium" panose="02040604050005020304" pitchFamily="18" charset="0"/>
              </a:rPr>
              <a:t>produces</a:t>
            </a:r>
            <a:r>
              <a:rPr lang="it-IT" b="1" dirty="0">
                <a:latin typeface="Amasis MT Pro Medium" panose="02040604050005020304" pitchFamily="18" charset="0"/>
              </a:rPr>
              <a:t> more and </a:t>
            </a:r>
            <a:r>
              <a:rPr lang="it-IT" b="1" dirty="0" err="1">
                <a:latin typeface="Amasis MT Pro Medium" panose="02040604050005020304" pitchFamily="18" charset="0"/>
              </a:rPr>
              <a:t>less</a:t>
            </a:r>
            <a:endParaRPr lang="it-IT" b="1" dirty="0">
              <a:latin typeface="Amasis MT Pro Medium" panose="020406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8D5A2-666D-FEB8-D8FF-25CFFF8D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757237"/>
            <a:ext cx="234281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2DF5A087-4DB7-1F79-5775-BA5952918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120743"/>
              </p:ext>
            </p:extLst>
          </p:nvPr>
        </p:nvGraphicFramePr>
        <p:xfrm>
          <a:off x="612775" y="1700213"/>
          <a:ext cx="11812588" cy="464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09666" imgH="2783904" progId="Word.Document.12">
                  <p:embed/>
                </p:oleObj>
              </mc:Choice>
              <mc:Fallback>
                <p:oleObj name="Document" r:id="rId2" imgW="7109666" imgH="2783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2775" y="1700213"/>
                        <a:ext cx="11812588" cy="464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7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79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/>
        </p:nvGraphicFramePr>
        <p:xfrm>
          <a:off x="2160611" y="10878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2109042" y="295171"/>
            <a:ext cx="53062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600" dirty="0">
                <a:solidFill>
                  <a:srgbClr val="2E74B5"/>
                </a:solidFill>
                <a:latin typeface="Avenir LT Std 65 Medium" panose="020B0402020203020204"/>
                <a:ea typeface="+mj-ea"/>
                <a:cs typeface="+mj-cs"/>
              </a:rPr>
              <a:t>Dall’idea a progetto di ricerca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49183" y="1087820"/>
            <a:ext cx="222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2019 - 2020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9183" y="2529657"/>
            <a:ext cx="222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Inverno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5386" y="3786828"/>
            <a:ext cx="222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Primavera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07916" y="4812007"/>
            <a:ext cx="222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Estate - Autunno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7418" y="611909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53617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86" y="301073"/>
            <a:ext cx="4723205" cy="626844"/>
          </a:xfrm>
        </p:spPr>
        <p:txBody>
          <a:bodyPr>
            <a:normAutofit fontScale="90000"/>
          </a:bodyPr>
          <a:lstStyle/>
          <a:p>
            <a:pPr lvl="0"/>
            <a:r>
              <a:rPr lang="it-IT" sz="3600" b="1" dirty="0">
                <a:latin typeface="Amasis MT Pro Medium" panose="02040604050005020304" pitchFamily="18" charset="0"/>
              </a:rPr>
              <a:t>Il contesto della ricerca </a:t>
            </a:r>
            <a:endParaRPr lang="it-IT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4" name="Gruppo 37"/>
          <p:cNvGrpSpPr/>
          <p:nvPr/>
        </p:nvGrpSpPr>
        <p:grpSpPr>
          <a:xfrm>
            <a:off x="4743974" y="1233182"/>
            <a:ext cx="6983835" cy="5476109"/>
            <a:chOff x="-57150" y="0"/>
            <a:chExt cx="6177280" cy="2784475"/>
          </a:xfrm>
        </p:grpSpPr>
        <p:pic>
          <p:nvPicPr>
            <p:cNvPr id="5" name="Immagin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20130" cy="253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sella di testo 36"/>
            <p:cNvSpPr txBox="1"/>
            <p:nvPr/>
          </p:nvSpPr>
          <p:spPr>
            <a:xfrm>
              <a:off x="-57150" y="2555875"/>
              <a:ext cx="6038850" cy="2286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it-IT" sz="12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our elaborations - Visure Camera di Commercio di Trento &amp; school websites</a:t>
              </a:r>
              <a:endParaRPr lang="it-IT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9450" y="5599650"/>
            <a:ext cx="443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1987 – Istituzione del registro provinciale</a:t>
            </a:r>
          </a:p>
          <a:p>
            <a:r>
              <a:rPr lang="it-IT" b="1" dirty="0"/>
              <a:t>1997 – Istituzione dell’orientamento didattico condiviso</a:t>
            </a:r>
          </a:p>
        </p:txBody>
      </p:sp>
      <p:pic>
        <p:nvPicPr>
          <p:cNvPr id="1027" name="Immagin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7" y="1463879"/>
            <a:ext cx="4202885" cy="379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0777" y="614495"/>
            <a:ext cx="689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i="1" dirty="0">
                <a:latin typeface="inherit"/>
              </a:rPr>
              <a:t>Localizzazione e anno di fondazione delle 13 scuole musicali del Trentino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90991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6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" y="55571"/>
            <a:ext cx="11806369" cy="6759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27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>
            <a:spLocks noGrp="1"/>
          </p:cNvSpPr>
          <p:nvPr>
            <p:ph type="title"/>
          </p:nvPr>
        </p:nvSpPr>
        <p:spPr>
          <a:xfrm>
            <a:off x="2492553" y="329505"/>
            <a:ext cx="7892854" cy="32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4B5"/>
              </a:buClr>
              <a:buSzPts val="3200"/>
              <a:buFont typeface="Calibri"/>
              <a:buNone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3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vitalità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n-US" sz="3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prospettiva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analisi</a:t>
            </a:r>
            <a:endParaRPr sz="3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138700" y="1010425"/>
            <a:ext cx="6443100" cy="344705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it-IT" sz="2000" b="1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 vitalità </a:t>
            </a:r>
            <a:r>
              <a:rPr lang="it-IT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è l'attitudine di un attore o di una collettività di attori a raggiungere ciò che è desiderabile, cioè a </a:t>
            </a:r>
            <a:r>
              <a:rPr lang="it-IT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mettere in atto una serie di attività o eventi </a:t>
            </a:r>
            <a:r>
              <a:rPr lang="it-IT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ritenuti compatibili con tali obiettivi, attraverso azioni autodeterminate e il coordinamento efficiente delle risorse disponibili. </a:t>
            </a:r>
          </a:p>
          <a:p>
            <a:pPr lvl="0">
              <a:buClr>
                <a:srgbClr val="000000"/>
              </a:buClr>
              <a:buSzPts val="2400"/>
            </a:pPr>
            <a:endParaRPr lang="it-IT"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buClr>
                <a:srgbClr val="000000"/>
              </a:buClr>
              <a:buSzPts val="2400"/>
            </a:pPr>
            <a:r>
              <a:rPr lang="it-IT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 vitalità è osservata principalmente come </a:t>
            </a:r>
            <a:r>
              <a:rPr lang="it-IT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 risultato </a:t>
            </a:r>
            <a:r>
              <a:rPr lang="it-IT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(evento prodotto), supportato da capacità, atteggiamenti e soluzioni organizzative specifiche. </a:t>
            </a:r>
          </a:p>
          <a:p>
            <a:pPr lvl="0">
              <a:buClr>
                <a:srgbClr val="000000"/>
              </a:buClr>
              <a:buSzPts val="2400"/>
            </a:pPr>
            <a:endParaRPr lang="it-IT"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2" name="Google Shape;192;p4"/>
          <p:cNvPicPr preferRelativeResize="0"/>
          <p:nvPr/>
        </p:nvPicPr>
        <p:blipFill rotWithShape="1">
          <a:blip r:embed="rId3">
            <a:alphaModFix/>
          </a:blip>
          <a:srcRect t="22607" b="22606"/>
          <a:stretch/>
        </p:blipFill>
        <p:spPr>
          <a:xfrm>
            <a:off x="1" y="4774592"/>
            <a:ext cx="12191999" cy="204686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"/>
          <p:cNvSpPr txBox="1"/>
          <p:nvPr/>
        </p:nvSpPr>
        <p:spPr>
          <a:xfrm>
            <a:off x="6886200" y="1062222"/>
            <a:ext cx="5305800" cy="29238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it-IT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L'</a:t>
            </a:r>
            <a:r>
              <a:rPr lang="it-IT" sz="2000" b="1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empowerment</a:t>
            </a:r>
            <a:r>
              <a:rPr lang="it-IT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è un </a:t>
            </a:r>
            <a:r>
              <a:rPr lang="it-IT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processo individuale e collettivo </a:t>
            </a:r>
            <a:r>
              <a:rPr lang="it-IT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attraverso il quale gli individui possono </a:t>
            </a:r>
            <a:r>
              <a:rPr lang="it-IT" sz="20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costruire ed espandere la propria capacità </a:t>
            </a:r>
            <a:r>
              <a:rPr lang="it-IT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 scegliere e intraprendere progetti, e riacquistare il senso del proprio valore, del proprio potenziale e delle proprie opportunità.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1478" y="4228469"/>
            <a:ext cx="232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(Sacchetti, 2020)</a:t>
            </a:r>
          </a:p>
        </p:txBody>
      </p:sp>
    </p:spTree>
    <p:extLst>
      <p:ext uri="{BB962C8B-B14F-4D97-AF65-F5344CB8AC3E}">
        <p14:creationId xmlns:p14="http://schemas.microsoft.com/office/powerpoint/2010/main" val="237060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62346" y="694592"/>
            <a:ext cx="2644591" cy="5580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3" name="Google Shape;253;gf424903ca3_0_0"/>
          <p:cNvSpPr txBox="1"/>
          <p:nvPr/>
        </p:nvSpPr>
        <p:spPr>
          <a:xfrm>
            <a:off x="39387" y="1860789"/>
            <a:ext cx="2244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vitality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level of activity paired with synergy between activities and to what is deemed as desirable.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f424903ca3_0_0"/>
          <p:cNvSpPr txBox="1"/>
          <p:nvPr/>
        </p:nvSpPr>
        <p:spPr>
          <a:xfrm>
            <a:off x="2289032" y="2006113"/>
            <a:ext cx="2254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Recurrent use of critical intelligence, deliberation, voice and listening.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f424903ca3_0_0"/>
          <p:cNvSpPr txBox="1"/>
          <p:nvPr/>
        </p:nvSpPr>
        <p:spPr>
          <a:xfrm>
            <a:off x="2300561" y="4760386"/>
            <a:ext cx="2134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Disengagement and lack of participation.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f424903ca3_0_0"/>
          <p:cNvSpPr txBox="1">
            <a:spLocks noGrp="1"/>
          </p:cNvSpPr>
          <p:nvPr>
            <p:ph type="title"/>
          </p:nvPr>
        </p:nvSpPr>
        <p:spPr>
          <a:xfrm>
            <a:off x="94122" y="-2263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 b="1" dirty="0"/>
              <a:t>La </a:t>
            </a:r>
            <a:r>
              <a:rPr lang="en-US" b="1" dirty="0" err="1"/>
              <a:t>vitalità</a:t>
            </a:r>
            <a:r>
              <a:rPr lang="en-US" b="1" dirty="0"/>
              <a:t> e le sue </a:t>
            </a:r>
            <a:r>
              <a:rPr lang="en-US" b="1" dirty="0" err="1"/>
              <a:t>caratteristiche</a:t>
            </a:r>
            <a:endParaRPr b="1" dirty="0"/>
          </a:p>
        </p:txBody>
      </p:sp>
      <p:sp>
        <p:nvSpPr>
          <p:cNvPr id="257" name="Google Shape;257;gf424903ca3_0_0"/>
          <p:cNvSpPr txBox="1"/>
          <p:nvPr/>
        </p:nvSpPr>
        <p:spPr>
          <a:xfrm>
            <a:off x="2093563" y="6275168"/>
            <a:ext cx="461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f424903ca3_0_0"/>
          <p:cNvSpPr txBox="1"/>
          <p:nvPr/>
        </p:nvSpPr>
        <p:spPr>
          <a:xfrm>
            <a:off x="4506313" y="1939570"/>
            <a:ext cx="2257500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Predominance of inclusive,  empowering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self-actualising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coordination solutions.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f424903ca3_0_0"/>
          <p:cNvSpPr txBox="1"/>
          <p:nvPr/>
        </p:nvSpPr>
        <p:spPr>
          <a:xfrm>
            <a:off x="4497806" y="4626943"/>
            <a:ext cx="2274428" cy="20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Predominance of exclusive, disempowering, command and control solutions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f424903ca3_0_0"/>
          <p:cNvSpPr txBox="1"/>
          <p:nvPr/>
        </p:nvSpPr>
        <p:spPr>
          <a:xfrm>
            <a:off x="44325" y="4654900"/>
            <a:ext cx="21189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vitality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level of activity paired with conflict between activities and what is deemed as desirable.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61" name="Google Shape;261;gf424903ca3_0_0"/>
          <p:cNvSpPr txBox="1"/>
          <p:nvPr/>
        </p:nvSpPr>
        <p:spPr>
          <a:xfrm>
            <a:off x="2300561" y="1548212"/>
            <a:ext cx="223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Attitudes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f424903ca3_0_0"/>
          <p:cNvSpPr txBox="1"/>
          <p:nvPr/>
        </p:nvSpPr>
        <p:spPr>
          <a:xfrm>
            <a:off x="4512720" y="1556257"/>
            <a:ext cx="224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Organising modalities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f424903ca3_0_0"/>
          <p:cNvSpPr txBox="1"/>
          <p:nvPr/>
        </p:nvSpPr>
        <p:spPr>
          <a:xfrm>
            <a:off x="8936999" y="4493124"/>
            <a:ext cx="3411270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interdependence between institutional levels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Scarce cooperative attitude towards sharing the costs of change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ock-in into obsolescent solutions and inadequate trajectories of action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(high path dependence)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f424903ca3_0_0"/>
          <p:cNvSpPr txBox="1"/>
          <p:nvPr/>
        </p:nvSpPr>
        <p:spPr>
          <a:xfrm>
            <a:off x="8986174" y="1553066"/>
            <a:ext cx="211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Degree of lock-in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gf424903ca3_0_0"/>
          <p:cNvCxnSpPr/>
          <p:nvPr/>
        </p:nvCxnSpPr>
        <p:spPr>
          <a:xfrm>
            <a:off x="2093563" y="4028693"/>
            <a:ext cx="8784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66" name="Google Shape;266;gf424903ca3_0_0"/>
          <p:cNvSpPr txBox="1"/>
          <p:nvPr/>
        </p:nvSpPr>
        <p:spPr>
          <a:xfrm>
            <a:off x="6838187" y="2166951"/>
            <a:ext cx="1800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f424903ca3_0_0"/>
          <p:cNvSpPr txBox="1"/>
          <p:nvPr/>
        </p:nvSpPr>
        <p:spPr>
          <a:xfrm>
            <a:off x="6801236" y="1554432"/>
            <a:ext cx="224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Relational networks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f424903ca3_0_0"/>
          <p:cNvSpPr txBox="1"/>
          <p:nvPr/>
        </p:nvSpPr>
        <p:spPr>
          <a:xfrm>
            <a:off x="6757320" y="4497331"/>
            <a:ext cx="21240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Unbalanced relational patterns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f424903ca3_0_0"/>
          <p:cNvSpPr txBox="1"/>
          <p:nvPr/>
        </p:nvSpPr>
        <p:spPr>
          <a:xfrm>
            <a:off x="9106937" y="1959913"/>
            <a:ext cx="206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interdependence between institutional systems and/or (low path dependence)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f424903ca3_0_0"/>
          <p:cNvSpPr txBox="1"/>
          <p:nvPr/>
        </p:nvSpPr>
        <p:spPr>
          <a:xfrm>
            <a:off x="6812999" y="1939567"/>
            <a:ext cx="2124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Balance between bonding and bridging relational patterns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93563" y="1556257"/>
            <a:ext cx="0" cy="4638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371620" y="45443"/>
            <a:ext cx="215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(Sacchetti, 2020)</a:t>
            </a:r>
          </a:p>
        </p:txBody>
      </p:sp>
    </p:spTree>
    <p:extLst>
      <p:ext uri="{BB962C8B-B14F-4D97-AF65-F5344CB8AC3E}">
        <p14:creationId xmlns:p14="http://schemas.microsoft.com/office/powerpoint/2010/main" val="81328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>
            <a:spLocks noGrp="1"/>
          </p:cNvSpPr>
          <p:nvPr>
            <p:ph type="title"/>
          </p:nvPr>
        </p:nvSpPr>
        <p:spPr>
          <a:xfrm>
            <a:off x="288084" y="177489"/>
            <a:ext cx="9750551" cy="37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74B5"/>
              </a:buClr>
              <a:buSzPts val="2600"/>
            </a:pPr>
            <a:r>
              <a:rPr lang="en-US" sz="2600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Come </a:t>
            </a:r>
            <a:r>
              <a:rPr lang="en-US" sz="2600" b="1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osserviamo</a:t>
            </a:r>
            <a:r>
              <a:rPr lang="en-US" sz="2600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la </a:t>
            </a:r>
            <a:r>
              <a:rPr lang="en-US" sz="2600" b="1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vitalità</a:t>
            </a:r>
            <a:r>
              <a:rPr lang="en-US" sz="2600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:</a:t>
            </a:r>
            <a:r>
              <a:rPr lang="en-US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+mn-lt"/>
              </a:rPr>
              <a:t>la produzione artistica </a:t>
            </a:r>
            <a:endParaRPr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6681629" y="554947"/>
            <a:ext cx="4851248" cy="25679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Mix of elements that help vitality (hypotheses) – here the focus is on: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network of relationships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6546045" y="3479700"/>
            <a:ext cx="5377800" cy="3378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Mix of measures of vitality – the focus here is on:</a:t>
            </a:r>
            <a:endParaRPr sz="1800" b="1" i="0" u="none" strike="noStrike" cap="none" dirty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794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Volume of individual and aggregate output in areas of relevance</a:t>
            </a:r>
            <a:endParaRPr sz="17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463464" y="968506"/>
            <a:ext cx="5745436" cy="222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Let's consider - to begin with -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productivity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per teacher and per school (Productions/N): e.g., number of music productions obtained both as individuals and in teams / collectively</a:t>
            </a:r>
            <a:endParaRPr sz="1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355905" y="3194756"/>
            <a:ext cx="570641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However, the same volume of productions can take place through: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…..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more or less differentiated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networks of relationships with respect to the geographical proximity of linkages</a:t>
            </a:r>
            <a:endParaRPr sz="1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8880757" y="3133391"/>
            <a:ext cx="226496" cy="649253"/>
          </a:xfrm>
          <a:prstGeom prst="upDown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64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Amasis MT Pro Medium" panose="02040604050005020304" pitchFamily="18" charset="0"/>
              </a:rPr>
              <a:t>Le basi relazionali della vitalità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C19F24-C423-DCF8-16C3-A6CF1C8F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700" dirty="0">
                <a:latin typeface="Georgia" panose="02040502050405020303" pitchFamily="18" charset="0"/>
              </a:rPr>
              <a:t>Densità vs. estensione e diversificazione dei contatti </a:t>
            </a:r>
          </a:p>
          <a:p>
            <a:pPr marL="0" indent="0">
              <a:buNone/>
            </a:pPr>
            <a:endParaRPr lang="it-IT" sz="47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4700" dirty="0" err="1">
                <a:latin typeface="Georgia" panose="02040502050405020303" pitchFamily="18" charset="0"/>
              </a:rPr>
              <a:t>Granovetter</a:t>
            </a:r>
            <a:r>
              <a:rPr lang="it-IT" sz="4700" dirty="0">
                <a:latin typeface="Georgia" panose="02040502050405020303" pitchFamily="18" charset="0"/>
              </a:rPr>
              <a:t> 1974: the </a:t>
            </a:r>
            <a:r>
              <a:rPr lang="it-IT" sz="4700" dirty="0" err="1">
                <a:latin typeface="Georgia" panose="02040502050405020303" pitchFamily="18" charset="0"/>
              </a:rPr>
              <a:t>strength</a:t>
            </a:r>
            <a:r>
              <a:rPr lang="it-IT" sz="4700" dirty="0">
                <a:latin typeface="Georgia" panose="02040502050405020303" pitchFamily="18" charset="0"/>
              </a:rPr>
              <a:t> of </a:t>
            </a:r>
            <a:r>
              <a:rPr lang="it-IT" sz="4700" dirty="0" err="1">
                <a:latin typeface="Georgia" panose="02040502050405020303" pitchFamily="18" charset="0"/>
              </a:rPr>
              <a:t>weak</a:t>
            </a:r>
            <a:r>
              <a:rPr lang="it-IT" sz="4700" dirty="0">
                <a:latin typeface="Georgia" panose="02040502050405020303" pitchFamily="18" charset="0"/>
              </a:rPr>
              <a:t> </a:t>
            </a:r>
            <a:r>
              <a:rPr lang="it-IT" sz="4700" dirty="0" err="1">
                <a:latin typeface="Georgia" panose="02040502050405020303" pitchFamily="18" charset="0"/>
              </a:rPr>
              <a:t>ties</a:t>
            </a:r>
            <a:r>
              <a:rPr lang="it-IT" sz="47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it-IT" sz="4700" dirty="0"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it-IT" sz="4700" dirty="0">
                <a:latin typeface="Georgia" panose="02040502050405020303" pitchFamily="18" charset="0"/>
              </a:rPr>
              <a:t>Burt 1992 &amp; 2005: </a:t>
            </a:r>
            <a:r>
              <a:rPr lang="en-US" sz="4700" b="0" i="0" u="none" strike="noStrike" baseline="0" dirty="0">
                <a:latin typeface="Georgia" panose="02040502050405020303" pitchFamily="18" charset="0"/>
              </a:rPr>
              <a:t>dense social networks could short-circuit information flow because many of the information sources in a dense network are redundant…. </a:t>
            </a:r>
          </a:p>
          <a:p>
            <a:pPr marL="0" indent="0" algn="l">
              <a:buNone/>
            </a:pPr>
            <a:r>
              <a:rPr lang="en-US" sz="4700" b="0" i="0" u="none" strike="noStrike" baseline="0" dirty="0">
                <a:latin typeface="Georgia" panose="02040502050405020303" pitchFamily="18" charset="0"/>
              </a:rPr>
              <a:t>brokers who bridge holes will have "vision" advantages and will consequently be more creative and effective. They will generating fresh perspectives and information</a:t>
            </a:r>
            <a:endParaRPr lang="it-IT" sz="47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it-IT" sz="47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4700" dirty="0">
                <a:latin typeface="Georgia" panose="02040502050405020303" pitchFamily="18" charset="0"/>
              </a:rPr>
              <a:t>Stark &amp; </a:t>
            </a:r>
            <a:r>
              <a:rPr lang="it-IT" sz="4700" dirty="0" err="1">
                <a:latin typeface="Georgia" panose="02040502050405020303" pitchFamily="18" charset="0"/>
              </a:rPr>
              <a:t>Vedres</a:t>
            </a:r>
            <a:r>
              <a:rPr lang="it-IT" sz="4700" dirty="0">
                <a:latin typeface="Georgia" panose="02040502050405020303" pitchFamily="18" charset="0"/>
              </a:rPr>
              <a:t> 2010: </a:t>
            </a:r>
            <a:r>
              <a:rPr lang="it-IT" sz="4700" dirty="0" err="1">
                <a:latin typeface="Georgia" panose="02040502050405020303" pitchFamily="18" charset="0"/>
              </a:rPr>
              <a:t>rather</a:t>
            </a:r>
            <a:r>
              <a:rPr lang="it-IT" sz="4700" dirty="0">
                <a:latin typeface="Georgia" panose="02040502050405020303" pitchFamily="18" charset="0"/>
              </a:rPr>
              <a:t> </a:t>
            </a:r>
            <a:r>
              <a:rPr lang="it-IT" sz="4700" dirty="0" err="1">
                <a:latin typeface="Georgia" panose="02040502050405020303" pitchFamily="18" charset="0"/>
              </a:rPr>
              <a:t>than</a:t>
            </a:r>
            <a:r>
              <a:rPr lang="it-IT" sz="4700" dirty="0">
                <a:latin typeface="Georgia" panose="02040502050405020303" pitchFamily="18" charset="0"/>
              </a:rPr>
              <a:t> brokerage, </a:t>
            </a:r>
            <a:r>
              <a:rPr lang="it-IT" sz="4700" dirty="0" err="1">
                <a:latin typeface="Georgia" panose="02040502050405020303" pitchFamily="18" charset="0"/>
              </a:rPr>
              <a:t>what</a:t>
            </a:r>
            <a:r>
              <a:rPr lang="it-IT" sz="4700" dirty="0">
                <a:latin typeface="Georgia" panose="02040502050405020303" pitchFamily="18" charset="0"/>
              </a:rPr>
              <a:t> </a:t>
            </a:r>
            <a:r>
              <a:rPr lang="it-IT" sz="4700" dirty="0" err="1">
                <a:latin typeface="Georgia" panose="02040502050405020303" pitchFamily="18" charset="0"/>
              </a:rPr>
              <a:t>matters</a:t>
            </a:r>
            <a:r>
              <a:rPr lang="it-IT" sz="4700" dirty="0">
                <a:latin typeface="Georgia" panose="02040502050405020303" pitchFamily="18" charset="0"/>
              </a:rPr>
              <a:t> for </a:t>
            </a:r>
            <a:r>
              <a:rPr lang="it-IT" sz="4700" dirty="0" err="1">
                <a:latin typeface="Georgia" panose="02040502050405020303" pitchFamily="18" charset="0"/>
              </a:rPr>
              <a:t>innovation</a:t>
            </a:r>
            <a:r>
              <a:rPr lang="it-IT" sz="4700" dirty="0">
                <a:latin typeface="Georgia" panose="02040502050405020303" pitchFamily="18" charset="0"/>
              </a:rPr>
              <a:t> </a:t>
            </a:r>
            <a:r>
              <a:rPr lang="it-IT" sz="4700" dirty="0" err="1">
                <a:latin typeface="Georgia" panose="02040502050405020303" pitchFamily="18" charset="0"/>
              </a:rPr>
              <a:t>is</a:t>
            </a:r>
            <a:r>
              <a:rPr lang="it-IT" sz="4700" dirty="0">
                <a:latin typeface="Georgia" panose="02040502050405020303" pitchFamily="18" charset="0"/>
              </a:rPr>
              <a:t> to be </a:t>
            </a:r>
            <a:r>
              <a:rPr lang="it-IT" sz="4700" dirty="0" err="1">
                <a:latin typeface="Georgia" panose="02040502050405020303" pitchFamily="18" charset="0"/>
              </a:rPr>
              <a:t>simultaneously</a:t>
            </a:r>
            <a:r>
              <a:rPr lang="it-IT" sz="4700" dirty="0">
                <a:latin typeface="Georgia" panose="02040502050405020303" pitchFamily="18" charset="0"/>
              </a:rPr>
              <a:t> embedded in </a:t>
            </a:r>
            <a:r>
              <a:rPr lang="it-IT" sz="4700" dirty="0" err="1">
                <a:latin typeface="Georgia" panose="02040502050405020303" pitchFamily="18" charset="0"/>
              </a:rPr>
              <a:t>several</a:t>
            </a:r>
            <a:r>
              <a:rPr lang="it-IT" sz="4700" dirty="0">
                <a:latin typeface="Georgia" panose="02040502050405020303" pitchFamily="18" charset="0"/>
              </a:rPr>
              <a:t> networks (</a:t>
            </a:r>
            <a:r>
              <a:rPr lang="it-IT" sz="4700" dirty="0" err="1">
                <a:latin typeface="Georgia" panose="02040502050405020303" pitchFamily="18" charset="0"/>
              </a:rPr>
              <a:t>folds</a:t>
            </a:r>
            <a:r>
              <a:rPr lang="it-IT" sz="4700" dirty="0">
                <a:latin typeface="Georgia" panose="02040502050405020303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1553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Widescreen</PresentationFormat>
  <Paragraphs>114</Paragraphs>
  <Slides>23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7" baseType="lpstr">
      <vt:lpstr>Amasis MT Pro Medium</vt:lpstr>
      <vt:lpstr>Arial</vt:lpstr>
      <vt:lpstr>Avenir</vt:lpstr>
      <vt:lpstr>Avenir LT Std 35 Light</vt:lpstr>
      <vt:lpstr>Avenir LT Std 65 Medium</vt:lpstr>
      <vt:lpstr>Calibri</vt:lpstr>
      <vt:lpstr>Calibri Light</vt:lpstr>
      <vt:lpstr>Courier New</vt:lpstr>
      <vt:lpstr>Georgia</vt:lpstr>
      <vt:lpstr>inherit</vt:lpstr>
      <vt:lpstr>Times New Roman</vt:lpstr>
      <vt:lpstr>Office Theme</vt:lpstr>
      <vt:lpstr>Document</vt:lpstr>
      <vt:lpstr>Worksheet</vt:lpstr>
      <vt:lpstr>Systemic vitality and relational structures:  Networks of music teachers in Trentino   Silvia Sacchetti &amp; Mario Diani  Dipartimento di Sociologia e Ricerca Sociale  Università di Trento  XI Convegno Sisec, Università di Bologna, 8-11 giugno 2022 «Il lavoro della transizione»   </vt:lpstr>
      <vt:lpstr>I temi della ricerca </vt:lpstr>
      <vt:lpstr>Presentazione standard di PowerPoint</vt:lpstr>
      <vt:lpstr>Il contesto della ricerca </vt:lpstr>
      <vt:lpstr>Presentazione standard di PowerPoint</vt:lpstr>
      <vt:lpstr>La vitalità come prospettiva di analisi</vt:lpstr>
      <vt:lpstr>La vitalità e le sue caratteristiche</vt:lpstr>
      <vt:lpstr>Come osserviamo la vitalità: la produzione artistica </vt:lpstr>
      <vt:lpstr>Le basi relazionali della vitalità</vt:lpstr>
      <vt:lpstr>La vitalità artistica secondo una tipologia relazionale</vt:lpstr>
      <vt:lpstr>Ipotesi di ricerca</vt:lpstr>
      <vt:lpstr>Dati sulle produzioni</vt:lpstr>
      <vt:lpstr>Produzioni medie x inviduo x scuola</vt:lpstr>
      <vt:lpstr>Concentrazione produzioni in poche scuole</vt:lpstr>
      <vt:lpstr>Presentazione standard di PowerPoint</vt:lpstr>
      <vt:lpstr>Variabili indipendenti</vt:lpstr>
      <vt:lpstr>Altre variabili indipendenti</vt:lpstr>
      <vt:lpstr>Le relazioni di collaborazione</vt:lpstr>
      <vt:lpstr>Le scuole sono disposte sul grafico in riferimento a due dimensioni: numero medio di collaborazioni di ciascun insegnante con altri insegnanti del sistema trentino (asse x) e con altri musicisti che non ne fanno parte, ovunque siano collocati (asse y)</vt:lpstr>
      <vt:lpstr>Who produces and who does not produce</vt:lpstr>
      <vt:lpstr>Who produces and who does not produce (without EI indeces)</vt:lpstr>
      <vt:lpstr>Who produces more and less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senso di fare banda</dc:title>
  <dc:creator>Diani Mario</dc:creator>
  <cp:lastModifiedBy>Diani, Mario</cp:lastModifiedBy>
  <cp:revision>246</cp:revision>
  <dcterms:created xsi:type="dcterms:W3CDTF">2021-09-16T14:44:47Z</dcterms:created>
  <dcterms:modified xsi:type="dcterms:W3CDTF">2022-06-10T06:43:49Z</dcterms:modified>
</cp:coreProperties>
</file>